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Overpass Black"/>
      <p:bold r:id="rId23"/>
      <p:boldItalic r:id="rId24"/>
    </p:embeddedFont>
    <p:embeddedFont>
      <p:font typeface="Fira Sans Extra Condensed Medium"/>
      <p:regular r:id="rId25"/>
      <p:bold r:id="rId26"/>
      <p:italic r:id="rId27"/>
      <p:boldItalic r:id="rId28"/>
    </p:embeddedFont>
    <p:embeddedFont>
      <p:font typeface="Overpass"/>
      <p:regular r:id="rId29"/>
      <p:bold r:id="rId30"/>
      <p:italic r:id="rId31"/>
      <p:boldItalic r:id="rId32"/>
    </p:embeddedFont>
    <p:embeddedFont>
      <p:font typeface="Open Sans SemiBold"/>
      <p:regular r:id="rId33"/>
      <p:bold r:id="rId34"/>
      <p:italic r:id="rId35"/>
      <p:boldItalic r:id="rId36"/>
    </p:embeddedFont>
    <p:embeddedFont>
      <p:font typeface="Josefin Sans"/>
      <p:regular r:id="rId37"/>
      <p:bold r:id="rId38"/>
      <p:italic r:id="rId39"/>
      <p:boldItalic r:id="rId40"/>
    </p:embeddedFont>
    <p:embeddedFont>
      <p:font typeface="Open Sans ExtraBold"/>
      <p:bold r:id="rId41"/>
      <p:boldItalic r:id="rId42"/>
    </p:embeddedFont>
    <p:embeddedFont>
      <p:font typeface="Roboto Mon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ans-boldItalic.fntdata"/><Relationship Id="rId42" Type="http://schemas.openxmlformats.org/officeDocument/2006/relationships/font" Target="fonts/OpenSansExtraBold-boldItalic.fntdata"/><Relationship Id="rId41" Type="http://schemas.openxmlformats.org/officeDocument/2006/relationships/font" Target="fonts/OpenSansExtraBold-bold.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verpass-italic.fntdata"/><Relationship Id="rId30" Type="http://schemas.openxmlformats.org/officeDocument/2006/relationships/font" Target="fonts/Overpass-bold.fntdata"/><Relationship Id="rId33" Type="http://schemas.openxmlformats.org/officeDocument/2006/relationships/font" Target="fonts/OpenSansSemiBold-regular.fntdata"/><Relationship Id="rId32" Type="http://schemas.openxmlformats.org/officeDocument/2006/relationships/font" Target="fonts/Overpass-boldItalic.fntdata"/><Relationship Id="rId35" Type="http://schemas.openxmlformats.org/officeDocument/2006/relationships/font" Target="fonts/OpenSansSemiBold-italic.fntdata"/><Relationship Id="rId34" Type="http://schemas.openxmlformats.org/officeDocument/2006/relationships/font" Target="fonts/OpenSansSemiBold-bold.fntdata"/><Relationship Id="rId37" Type="http://schemas.openxmlformats.org/officeDocument/2006/relationships/font" Target="fonts/JosefinSans-regular.fntdata"/><Relationship Id="rId36" Type="http://schemas.openxmlformats.org/officeDocument/2006/relationships/font" Target="fonts/OpenSansSemiBold-boldItalic.fntdata"/><Relationship Id="rId39" Type="http://schemas.openxmlformats.org/officeDocument/2006/relationships/font" Target="fonts/JosefinSans-italic.fntdata"/><Relationship Id="rId38" Type="http://schemas.openxmlformats.org/officeDocument/2006/relationships/font" Target="fonts/JosefinSans-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verpassBlack-boldItalic.fntdata"/><Relationship Id="rId23" Type="http://schemas.openxmlformats.org/officeDocument/2006/relationships/font" Target="fonts/OverpassBlack-bold.fntdata"/><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29" Type="http://schemas.openxmlformats.org/officeDocument/2006/relationships/font" Target="fonts/Overpass-regular.fntdata"/><Relationship Id="rId50"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e47c4a3cd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2e47c4a3cd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ConvLSTM Model Challenges and Limitations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Initial Approach with ConvLSTM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Initially, I implemented a ConvLSTM model and incorporated convolutional layers, meticulously fine-tuning its hyperparameters to achieve the best performance. Despite these efforts, the model yielded a maximum accuracy of approximately 73%.</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Identified Challenges: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During the training and testing phases, several issues became apparent: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Overfitting</a:t>
            </a:r>
            <a:r>
              <a:rPr lang="en">
                <a:solidFill>
                  <a:schemeClr val="dk1"/>
                </a:solidFill>
              </a:rPr>
              <a:t>: At times, the model demonstrated severe overfitting, where the training loss approached 93%, indicating a disparity between training and validation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Hyperparameter Tuning Difficulty</a:t>
            </a:r>
            <a:r>
              <a:rPr lang="en">
                <a:solidFill>
                  <a:schemeClr val="dk1"/>
                </a:solidFill>
              </a:rPr>
              <a:t>: Given the complexity of managing numerous variables, fine-tuning the hyperparameters proved challenging, often requiring iterative adjustments and extended experimentation.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Training Duration</a:t>
            </a:r>
            <a:r>
              <a:rPr lang="en">
                <a:solidFill>
                  <a:schemeClr val="dk1"/>
                </a:solidFill>
              </a:rPr>
              <a:t>: Due to the dataset's size and complexity, some experiments necessitated up to 20 minutes for training, underscoring the resource-intensive nature of model development.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Project Outcome and Reflection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Despite dedicated efforts throughout the project, the model's overall improvement plateaued at just 8%. This modest progress led me to question the effectiveness of the ConvLSTM approach in addressing the project's objectives satisfactorily.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Exploring Alternative Models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Considering the identified challenges, I am now exploring alternative models that may offer solutions to these issues: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Potential Solutions</a:t>
            </a:r>
            <a:r>
              <a:rPr lang="en">
                <a:solidFill>
                  <a:schemeClr val="dk1"/>
                </a:solidFill>
              </a:rPr>
              <a:t>: Seeking models that mitigate overfitting, simplify hyperparameter tuning, and optimize computational efficiency without compromising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Evaluation Criteria</a:t>
            </a:r>
            <a:r>
              <a:rPr lang="en">
                <a:solidFill>
                  <a:schemeClr val="dk1"/>
                </a:solidFill>
              </a:rPr>
              <a:t>: Prioritizing models that can deliver more substantial improvements in accuracy and efficiency compared to the ConvLSTM approach.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Conclusion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conclusion, while the ConvLSTM model provided valuable insights, its limitations in addressing overfitting, hyperparameter tuning complexity, and computational efficiency prompted me to explore alternative solutions. By evaluating and adopting alternative models, I aim to enhance both the accuracy and efficiency of the project outcomes.</a:t>
            </a:r>
            <a:endParaRPr>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e47c4a3cd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e47c4a3cd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Random forest is a machine learning algorithm that constructs multiple decision trees during training and combines their outputs through a majority vote (for classification tasks) to enhance predictive accuracy and mitigate overfitting. Its advantages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Overfitting Reduction</a:t>
            </a:r>
            <a:r>
              <a:rPr lang="en">
                <a:solidFill>
                  <a:schemeClr val="dk1"/>
                </a:solidFill>
              </a:rPr>
              <a:t>: Combining multiple decision trees helps mitigate overfitting compared to individual trees.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Ease of Fine-Tuning</a:t>
            </a:r>
            <a:r>
              <a:rPr lang="en">
                <a:solidFill>
                  <a:schemeClr val="dk1"/>
                </a:solidFill>
              </a:rPr>
              <a:t>: It offers straightforward mechanisms for adjusting hyperparameters to optimize model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Feature Importance</a:t>
            </a:r>
            <a:r>
              <a:rPr lang="en">
                <a:solidFill>
                  <a:schemeClr val="dk1"/>
                </a:solidFill>
              </a:rPr>
              <a:t>: Random forest provides insights into feature importance, aiding in understanding which variables contribute most significantly to predictions.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Given these advantages, I opted to use the random forest classifier from the scikit-learn API. I configured two key hyperparameters to tailor the model to my specific dataset and objectives.</a:t>
            </a:r>
            <a:endParaRPr>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2e47c4a3cd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2e47c4a3cd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e47c4a3cd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e47c4a3cd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I used the data after removing outliers, the accuracy reached </a:t>
            </a:r>
            <a:r>
              <a:rPr lang="en">
                <a:solidFill>
                  <a:srgbClr val="FF0000"/>
                </a:solidFill>
              </a:rPr>
              <a:t>93%</a:t>
            </a:r>
            <a:r>
              <a:rPr lang="en">
                <a:solidFill>
                  <a:schemeClr val="dk1"/>
                </a:solidFill>
              </a:rPr>
              <a:t>. Consequently, I applied min-max normalization to the E4 data, which resulted in a decrease in accuracy to </a:t>
            </a:r>
            <a:r>
              <a:rPr lang="en">
                <a:solidFill>
                  <a:srgbClr val="FF0000"/>
                </a:solidFill>
              </a:rPr>
              <a:t>87%</a:t>
            </a:r>
            <a:r>
              <a:rPr lang="en">
                <a:solidFill>
                  <a:schemeClr val="dk1"/>
                </a:solidFill>
              </a:rPr>
              <a:t>. Upon analyzing the cause, I hypothesized that the large range in the </a:t>
            </a:r>
            <a:r>
              <a:rPr lang="en">
                <a:solidFill>
                  <a:srgbClr val="188038"/>
                </a:solidFill>
                <a:latin typeface="Roboto Mono"/>
                <a:ea typeface="Roboto Mono"/>
                <a:cs typeface="Roboto Mono"/>
                <a:sym typeface="Roboto Mono"/>
              </a:rPr>
              <a:t>e4.eda</a:t>
            </a:r>
            <a:r>
              <a:rPr lang="en">
                <a:solidFill>
                  <a:schemeClr val="dk1"/>
                </a:solidFill>
              </a:rPr>
              <a:t> data caused this drop in accuracy. Min-max normalization scaled the smaller values to be extremely small. Therefore, I conducted an experiment without normalizing </a:t>
            </a:r>
            <a:r>
              <a:rPr lang="en">
                <a:solidFill>
                  <a:srgbClr val="188038"/>
                </a:solidFill>
                <a:latin typeface="Roboto Mono"/>
                <a:ea typeface="Roboto Mono"/>
                <a:cs typeface="Roboto Mono"/>
                <a:sym typeface="Roboto Mono"/>
              </a:rPr>
              <a:t>e4.eda</a:t>
            </a:r>
            <a:r>
              <a:rPr lang="en">
                <a:solidFill>
                  <a:schemeClr val="dk1"/>
                </a:solidFill>
              </a:rPr>
              <a:t> and found that the accuracy improved to </a:t>
            </a:r>
            <a:r>
              <a:rPr lang="en">
                <a:solidFill>
                  <a:srgbClr val="FF0000"/>
                </a:solidFill>
              </a:rPr>
              <a:t>93.5%</a:t>
            </a:r>
            <a:r>
              <a:rPr lang="en">
                <a:solidFill>
                  <a:schemeClr val="dk1"/>
                </a:solidFill>
              </a:rPr>
              <a:t>. Next, I included the 'mag' data column in the training, which led to a final accuracy of </a:t>
            </a:r>
            <a:r>
              <a:rPr lang="en">
                <a:solidFill>
                  <a:srgbClr val="FF0000"/>
                </a:solidFill>
              </a:rPr>
              <a:t>95%</a:t>
            </a:r>
            <a:r>
              <a:rPr lang="en">
                <a:solidFill>
                  <a:schemeClr val="dk1"/>
                </a:solidFill>
              </a:rPr>
              <a:t>. Additionally, when I used only the audio data, the accuracy reached </a:t>
            </a:r>
            <a:r>
              <a:rPr lang="en">
                <a:solidFill>
                  <a:srgbClr val="FF0000"/>
                </a:solidFill>
              </a:rPr>
              <a:t>91%</a:t>
            </a:r>
            <a:r>
              <a:rPr lang="en">
                <a:solidFill>
                  <a:schemeClr val="dk1"/>
                </a:solidFill>
              </a:rPr>
              <a:t>.</a:t>
            </a:r>
            <a:endParaRPr b="1" sz="1050">
              <a:solidFill>
                <a:schemeClr val="dk1"/>
              </a:solidFill>
              <a:highlight>
                <a:schemeClr val="lt1"/>
              </a:highlight>
              <a:latin typeface="Courier New"/>
              <a:ea typeface="Courier New"/>
              <a:cs typeface="Courier New"/>
              <a:sym typeface="Courier Ne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e47c4a3cd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2e47c4a3cd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 conducted feature importance analysis using the Random Forest classifier on both the E4 model and the audio model. The results showed that in the E4 data, </a:t>
            </a:r>
            <a:r>
              <a:rPr lang="en">
                <a:solidFill>
                  <a:srgbClr val="188038"/>
                </a:solidFill>
                <a:latin typeface="Roboto Mono"/>
                <a:ea typeface="Roboto Mono"/>
                <a:cs typeface="Roboto Mono"/>
                <a:sym typeface="Roboto Mono"/>
              </a:rPr>
              <a:t>e4.eda</a:t>
            </a:r>
            <a:r>
              <a:rPr lang="en">
                <a:solidFill>
                  <a:schemeClr val="dk1"/>
                </a:solidFill>
              </a:rPr>
              <a:t> had the highest importance. This partially explains why normalizing </a:t>
            </a:r>
            <a:r>
              <a:rPr lang="en">
                <a:solidFill>
                  <a:srgbClr val="188038"/>
                </a:solidFill>
                <a:latin typeface="Roboto Mono"/>
                <a:ea typeface="Roboto Mono"/>
                <a:cs typeface="Roboto Mono"/>
                <a:sym typeface="Roboto Mono"/>
              </a:rPr>
              <a:t>e4.eda</a:t>
            </a:r>
            <a:r>
              <a:rPr lang="en">
                <a:solidFill>
                  <a:schemeClr val="dk1"/>
                </a:solidFill>
              </a:rPr>
              <a:t> led to a decrease in accuracy, as it effectively reduced the significance of this crucial feature. On the other hand, in the audio data, the importance was distributed more evenly across the 13 features.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Given the high accuracy of the Random Forest algorithm, I used confusion matrices to evaluate the model's performance on the test set. I found that the model performed perfectly on the first three folds, but its performance was somewhat poor on the last fold.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experiment has several limitations: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 audio and E4 data were not combined for prediction.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 is difficult to interpret what such high accuracy means. Despite verifying the data to rule out any errors, no issues were found. For more details, please refer to the notebook.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e47c4a3cd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e47c4a3cd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references I used for this project.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a7274a182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a7274a1822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e4a7a055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e4a7a055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2e4c300c4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2e4c300c4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a7274a182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a7274a182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a7274a18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a7274a18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I want to introduce how and why I selected specific data from the entire dataset.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Data Selection Process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Left Table: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Because the training and test user sets are predefined, I searched for information in the provided paper, specifically in the paragraph discussing missing data. Several data types were excluded due to significant portions of missing data that couldn't be interpolated or handled within the given user set: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‘Polar HR’</a:t>
            </a:r>
            <a:r>
              <a:rPr lang="en">
                <a:solidFill>
                  <a:schemeClr val="dk1"/>
                </a:solidFill>
              </a:rPr>
              <a:t>, </a:t>
            </a:r>
            <a:r>
              <a:rPr b="1" lang="en">
                <a:solidFill>
                  <a:schemeClr val="dk1"/>
                </a:solidFill>
              </a:rPr>
              <a:t>‘e4.IBI’</a:t>
            </a:r>
            <a:r>
              <a:rPr lang="en">
                <a:solidFill>
                  <a:schemeClr val="dk1"/>
                </a:solidFill>
              </a:rPr>
              <a:t>, and </a:t>
            </a:r>
            <a:r>
              <a:rPr b="1" lang="en">
                <a:solidFill>
                  <a:schemeClr val="dk1"/>
                </a:solidFill>
              </a:rPr>
              <a:t>‘Attention &amp; Meditation’</a:t>
            </a:r>
            <a:r>
              <a:rPr lang="en">
                <a:solidFill>
                  <a:schemeClr val="dk1"/>
                </a:solidFill>
              </a:rPr>
              <a:t> data were all excluded because they contained large amounts of missing data that couldn't be reliably interpolated or managed.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‘e4.HR’</a:t>
            </a:r>
            <a:r>
              <a:rPr lang="en">
                <a:solidFill>
                  <a:schemeClr val="dk1"/>
                </a:solidFill>
              </a:rPr>
              <a:t> and </a:t>
            </a:r>
            <a:r>
              <a:rPr b="1" lang="en">
                <a:solidFill>
                  <a:schemeClr val="dk1"/>
                </a:solidFill>
              </a:rPr>
              <a:t>‘Brainwave’</a:t>
            </a:r>
            <a:r>
              <a:rPr lang="en">
                <a:solidFill>
                  <a:schemeClr val="dk1"/>
                </a:solidFill>
              </a:rPr>
              <a:t> data were not used because managing the numerous and diverse features they presented was challenging.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Selected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careful consideration, I chose the following data for training: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‘e4.3-axis acceleration’</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‘e4.BVP (PPG)’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‘e4.EDA’</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‘e4.body temperature’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the provided pickle file (</a:t>
            </a:r>
            <a:r>
              <a:rPr lang="en">
                <a:solidFill>
                  <a:srgbClr val="188038"/>
                </a:solidFill>
                <a:latin typeface="Roboto Mono"/>
                <a:ea typeface="Roboto Mono"/>
                <a:cs typeface="Roboto Mono"/>
                <a:sym typeface="Roboto Mono"/>
              </a:rPr>
              <a:t>pkl</a:t>
            </a:r>
            <a:r>
              <a:rPr lang="en">
                <a:solidFill>
                  <a:schemeClr val="dk1"/>
                </a:solidFill>
              </a:rPr>
              <a:t>), I utilized the </a:t>
            </a:r>
            <a:r>
              <a:rPr b="1" lang="en">
                <a:solidFill>
                  <a:schemeClr val="dk1"/>
                </a:solidFill>
              </a:rPr>
              <a:t>‘rec.audio.left’</a:t>
            </a:r>
            <a:r>
              <a:rPr lang="en">
                <a:solidFill>
                  <a:schemeClr val="dk1"/>
                </a:solidFill>
              </a:rPr>
              <a:t> and </a:t>
            </a:r>
            <a:r>
              <a:rPr b="1" lang="en">
                <a:solidFill>
                  <a:schemeClr val="dk1"/>
                </a:solidFill>
              </a:rPr>
              <a:t>‘rec.audio.right’</a:t>
            </a:r>
            <a:r>
              <a:rPr lang="en">
                <a:solidFill>
                  <a:schemeClr val="dk1"/>
                </a:solidFill>
              </a:rPr>
              <a:t> audio data.</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Data Exploration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selecting the data, I used MDExplorer to gain a deeper understanding of the data distribution. This tool helped me uncover that each user’s sensor data contained a significant number of distribution outliers. Understanding these outliers was crucial for preprocessing and ensuring the robustness of the models.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Rationale Behind Data Selection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rationale for excluding certain data types and focusing on others was driven by both the quality and the manageability of the data: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Quality of Data</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Missing Data</a:t>
            </a:r>
            <a:r>
              <a:rPr lang="en">
                <a:solidFill>
                  <a:schemeClr val="dk1"/>
                </a:solidFill>
              </a:rPr>
              <a:t>: The excluded data types had significant missing values, making them unreliable for training robust models. These gaps couldn't be effectively filled through interpolation due to the extent and nature of the missing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Manageability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Complexity</a:t>
            </a:r>
            <a:r>
              <a:rPr lang="en">
                <a:solidFill>
                  <a:schemeClr val="dk1"/>
                </a:solidFill>
              </a:rPr>
              <a:t>: Handling an excessive number of features from </a:t>
            </a:r>
            <a:r>
              <a:rPr b="1" lang="en">
                <a:solidFill>
                  <a:schemeClr val="dk1"/>
                </a:solidFill>
              </a:rPr>
              <a:t>‘e4.HR’</a:t>
            </a:r>
            <a:r>
              <a:rPr lang="en">
                <a:solidFill>
                  <a:schemeClr val="dk1"/>
                </a:solidFill>
              </a:rPr>
              <a:t> and </a:t>
            </a:r>
            <a:r>
              <a:rPr b="1" lang="en">
                <a:solidFill>
                  <a:schemeClr val="dk1"/>
                </a:solidFill>
              </a:rPr>
              <a:t>‘Brainwave’</a:t>
            </a:r>
            <a:r>
              <a:rPr lang="en">
                <a:solidFill>
                  <a:schemeClr val="dk1"/>
                </a:solidFill>
              </a:rPr>
              <a:t> data would complicate the modeling process without necessarily improving performance. Simplifying the feature set helps in creating more interpretable and manageable models.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Focus on Reliable Sensors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Selected Sensors</a:t>
            </a:r>
            <a:r>
              <a:rPr lang="en">
                <a:solidFill>
                  <a:schemeClr val="dk1"/>
                </a:solidFill>
              </a:rPr>
              <a:t>: The chosen sensors (acceleration, BVP, EDA, body temperature, and audio) provided a balanced combination of physiological and behavioral signals, which are crucial for the predictive tasks.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Conclusion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strategically selecting and exploring the data, I aimed to balance quality, complexity, and relevance, ensuring that the data used in training the models was both robust and manageable. This careful selection process was essential in achieving reliable and interpretable results in the subsequent analysis and modeling stages.</a:t>
            </a:r>
            <a:endParaRPr>
              <a:solidFill>
                <a:schemeClr val="dk1"/>
              </a:solidFill>
            </a:endParaRPr>
          </a:p>
          <a:p>
            <a:pPr indent="0" lvl="0" marL="0" rtl="0" algn="l">
              <a:spcBef>
                <a:spcPts val="1200"/>
              </a:spcBef>
              <a:spcAft>
                <a:spcPts val="0"/>
              </a:spcAft>
              <a:buNone/>
            </a:pPr>
            <a:r>
              <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a7274a18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a7274a18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So I decide to do something with the dataset, it includes 4 steps:</a:t>
            </a:r>
            <a:endParaRPr sz="1500"/>
          </a:p>
          <a:p>
            <a:pPr indent="-323850" lvl="0" marL="457200" rtl="0" algn="l">
              <a:spcBef>
                <a:spcPts val="0"/>
              </a:spcBef>
              <a:spcAft>
                <a:spcPts val="0"/>
              </a:spcAft>
              <a:buSzPts val="1500"/>
              <a:buAutoNum type="arabicPeriod"/>
            </a:pPr>
            <a:r>
              <a:rPr lang="en" sz="1500">
                <a:solidFill>
                  <a:schemeClr val="dk1"/>
                </a:solidFill>
              </a:rPr>
              <a:t>O</a:t>
            </a:r>
            <a:r>
              <a:rPr lang="en" sz="1500">
                <a:solidFill>
                  <a:schemeClr val="dk1"/>
                </a:solidFill>
              </a:rPr>
              <a:t>utlier detection and removal</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Data normalization</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Data augmentation</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Extract MFCC features</a:t>
            </a:r>
            <a:endParaRPr sz="15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a7274a182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a7274a182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outlier detection </a:t>
            </a:r>
            <a:r>
              <a:rPr lang="en" sz="1500"/>
              <a:t>relies</a:t>
            </a:r>
            <a:r>
              <a:rPr lang="en" sz="1500"/>
              <a:t> on the data distribution. So I used the SD(standard deviation). There are two cases:</a:t>
            </a:r>
            <a:endParaRPr sz="1500"/>
          </a:p>
          <a:p>
            <a:pPr indent="-323850" lvl="0" marL="457200" rtl="0" algn="l">
              <a:spcBef>
                <a:spcPts val="0"/>
              </a:spcBef>
              <a:spcAft>
                <a:spcPts val="0"/>
              </a:spcAft>
              <a:buSzPts val="1500"/>
              <a:buAutoNum type="arabicPeriod"/>
            </a:pPr>
            <a:r>
              <a:rPr lang="en" sz="1500">
                <a:solidFill>
                  <a:schemeClr val="dk1"/>
                </a:solidFill>
              </a:rPr>
              <a:t>SD&gt;0 : I user 3 times standard deviation as threshold</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SD=0 : To avoid a divide zero error, I use box plot method to detect outliers.</a:t>
            </a:r>
            <a:endParaRPr sz="1500">
              <a:solidFill>
                <a:schemeClr val="dk1"/>
              </a:solidFill>
            </a:endParaRPr>
          </a:p>
          <a:p>
            <a:pPr indent="0" lvl="0" marL="0" rtl="0" algn="l">
              <a:spcBef>
                <a:spcPts val="0"/>
              </a:spcBef>
              <a:spcAft>
                <a:spcPts val="0"/>
              </a:spcAft>
              <a:buNone/>
            </a:pPr>
            <a:r>
              <a:rPr lang="en" sz="1500">
                <a:solidFill>
                  <a:schemeClr val="dk1"/>
                </a:solidFill>
              </a:rPr>
              <a:t>After detecting the outliers, I use the linear </a:t>
            </a:r>
            <a:r>
              <a:rPr lang="en" sz="1500">
                <a:solidFill>
                  <a:schemeClr val="dk1"/>
                </a:solidFill>
              </a:rPr>
              <a:t>interpolation</a:t>
            </a:r>
            <a:r>
              <a:rPr lang="en" sz="1500">
                <a:solidFill>
                  <a:schemeClr val="dk1"/>
                </a:solidFill>
              </a:rPr>
              <a:t> method to update the outlier values.</a:t>
            </a:r>
            <a:endParaRPr sz="15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2e47c4a3c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2e47c4a3c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Normalize?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chose to normalize the data because the left figure illustrates that each dataset (e4.bvp, e4.temp, e4.acc.x, e4.acc.y, e4.acc.z) exhibits different ranges and limits. This variability can significantly influence prediction performance by causing certain features to dominate others in numerical scale, potentially biasing model training.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Whom Did I Normalize?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Subsequently, I normalized five datasets: e4.bvp, e4.temp, e4.acc.x, e4.acc.y, and e4.acc.z. However, I did not normalize e4.eda and the audio data. I will elaborate on the reasons for this decision in upcoming slides.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Method of Normalization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normalization method employed was min-max normalization. This method was chosen for its simplicity and clarity, as well as its direct applicability with readily available code, as demonstrated in the accompanying code image.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Result of Normalization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right figure displays the outcomes of the normalization process, showcasing the standardized distributions of the normalized data.</a:t>
            </a:r>
            <a:endParaRPr>
              <a:solidFill>
                <a:schemeClr val="dk1"/>
              </a:solidFill>
            </a:endParaRPr>
          </a:p>
          <a:p>
            <a:pPr indent="0" lvl="0" marL="0" rtl="0" algn="l">
              <a:spcBef>
                <a:spcPts val="1200"/>
              </a:spcBef>
              <a:spcAft>
                <a:spcPts val="0"/>
              </a:spcAft>
              <a:buClr>
                <a:schemeClr val="dk1"/>
              </a:buClr>
              <a:buSzPts val="1100"/>
              <a:buFont typeface="Arial"/>
              <a:buNone/>
            </a:pPr>
            <a:r>
              <a:t/>
            </a:r>
            <a:endParaRPr b="1"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e47c4a3c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e47c4a3cd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move on, I applied the magnitude augmentation from HW 8. You can see the ‘mag’(magnitude) represented in the purple line. I use this method is because I wanna make the data ‘stronger’ to recognize patterns.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the audio data, I didn’t normalized them because I extract the MFCC features using the Librosa library. I used 13 mfcc features and combined the right and left channel together, so the final dimension of the ‘mfcc’ feature is 13 * 158 big.</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e47c4a3c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2e47c4a3cd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 want to say something about the label period. As we set the external_arousal &lt;= 2 as 0 and others as 1(from figure left to figure right). What we should know is the label imbalance in the binary classification scenario. I will discuss this later.</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2e47c4a3cd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e47c4a3cd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 I want to talk about the model I chose for the training and testing.</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7.png"/><Relationship Id="rId4" Type="http://schemas.openxmlformats.org/officeDocument/2006/relationships/image" Target="../media/image5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58.png"/><Relationship Id="rId9"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9.png"/><Relationship Id="rId10"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946575" y="1022625"/>
            <a:ext cx="73833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t>Data Science</a:t>
            </a:r>
            <a:endParaRPr sz="6200"/>
          </a:p>
          <a:p>
            <a:pPr indent="0" lvl="0" marL="0" rtl="0" algn="ctr">
              <a:spcBef>
                <a:spcPts val="0"/>
              </a:spcBef>
              <a:spcAft>
                <a:spcPts val="0"/>
              </a:spcAft>
              <a:buNone/>
            </a:pPr>
            <a:r>
              <a:rPr lang="en" sz="6200"/>
              <a:t>Mini </a:t>
            </a:r>
            <a:r>
              <a:rPr lang="en" sz="6200"/>
              <a:t>Projec</a:t>
            </a:r>
            <a:r>
              <a:rPr lang="en"/>
              <a:t>t</a:t>
            </a:r>
            <a:endParaRPr/>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Yuanxin Pang</a:t>
            </a:r>
            <a:endParaRPr/>
          </a:p>
          <a:p>
            <a:pPr indent="0" lvl="0" marL="0" rtl="0" algn="ctr">
              <a:spcBef>
                <a:spcPts val="0"/>
              </a:spcBef>
              <a:spcAft>
                <a:spcPts val="0"/>
              </a:spcAft>
              <a:buNone/>
            </a:pPr>
            <a:r>
              <a:rPr lang="en"/>
              <a:t>20234570</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45"/>
          <p:cNvSpPr txBox="1"/>
          <p:nvPr>
            <p:ph type="ctrTitle"/>
          </p:nvPr>
        </p:nvSpPr>
        <p:spPr>
          <a:xfrm>
            <a:off x="1357503" y="400800"/>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DNN &amp; ML</a:t>
            </a:r>
            <a:endParaRPr/>
          </a:p>
        </p:txBody>
      </p:sp>
      <p:sp>
        <p:nvSpPr>
          <p:cNvPr id="2256" name="Google Shape;2256;p45"/>
          <p:cNvSpPr txBox="1"/>
          <p:nvPr/>
        </p:nvSpPr>
        <p:spPr>
          <a:xfrm>
            <a:off x="4514025" y="2048400"/>
            <a:ext cx="4869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verpass"/>
              <a:buChar char="●"/>
            </a:pPr>
            <a:r>
              <a:rPr lang="en"/>
              <a:t>Overfitting</a:t>
            </a:r>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Hard</a:t>
            </a:r>
            <a:r>
              <a:rPr lang="en">
                <a:latin typeface="Overpass"/>
                <a:ea typeface="Overpass"/>
                <a:cs typeface="Overpass"/>
                <a:sym typeface="Overpass"/>
              </a:rPr>
              <a:t> to fine-tune</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Long time to train</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Low Accuracy (highest : ~73%)[2]</a:t>
            </a:r>
            <a:endParaRPr>
              <a:latin typeface="Overpass"/>
              <a:ea typeface="Overpass"/>
              <a:cs typeface="Overpass"/>
              <a:sym typeface="Overpass"/>
            </a:endParaRPr>
          </a:p>
          <a:p>
            <a:pPr indent="-317500" lvl="1" marL="914400" rtl="0" algn="l">
              <a:spcBef>
                <a:spcPts val="0"/>
              </a:spcBef>
              <a:spcAft>
                <a:spcPts val="0"/>
              </a:spcAft>
              <a:buSzPts val="1400"/>
              <a:buFont typeface="Overpass"/>
              <a:buChar char="○"/>
            </a:pPr>
            <a:r>
              <a:rPr lang="en">
                <a:latin typeface="Overpass"/>
                <a:ea typeface="Overpass"/>
                <a:cs typeface="Overpass"/>
                <a:sym typeface="Overpass"/>
              </a:rPr>
              <a:t>criterion = nn.CrossEntropyLoss()</a:t>
            </a:r>
            <a:endParaRPr>
              <a:latin typeface="Overpass"/>
              <a:ea typeface="Overpass"/>
              <a:cs typeface="Overpass"/>
              <a:sym typeface="Overpass"/>
            </a:endParaRPr>
          </a:p>
          <a:p>
            <a:pPr indent="-317500" lvl="1" marL="914400" rtl="0" algn="l">
              <a:spcBef>
                <a:spcPts val="0"/>
              </a:spcBef>
              <a:spcAft>
                <a:spcPts val="0"/>
              </a:spcAft>
              <a:buSzPts val="1400"/>
              <a:buFont typeface="Overpass"/>
              <a:buChar char="○"/>
            </a:pPr>
            <a:r>
              <a:rPr lang="en">
                <a:latin typeface="Overpass"/>
                <a:ea typeface="Overpass"/>
                <a:cs typeface="Overpass"/>
                <a:sym typeface="Overpass"/>
              </a:rPr>
              <a:t> optimizer = optim.Adam([{'params': model.parameters(), 'weight_decay': 1e-5}], lr=0.01)</a:t>
            </a:r>
            <a:endParaRPr>
              <a:latin typeface="Overpass"/>
              <a:ea typeface="Overpass"/>
              <a:cs typeface="Overpass"/>
              <a:sym typeface="Overpass"/>
            </a:endParaRPr>
          </a:p>
        </p:txBody>
      </p:sp>
      <p:grpSp>
        <p:nvGrpSpPr>
          <p:cNvPr id="2257" name="Google Shape;2257;p45"/>
          <p:cNvGrpSpPr/>
          <p:nvPr/>
        </p:nvGrpSpPr>
        <p:grpSpPr>
          <a:xfrm>
            <a:off x="8220533" y="2150807"/>
            <a:ext cx="691564" cy="690886"/>
            <a:chOff x="3040984" y="3681059"/>
            <a:chExt cx="356164" cy="355815"/>
          </a:xfrm>
        </p:grpSpPr>
        <p:sp>
          <p:nvSpPr>
            <p:cNvPr id="2258" name="Google Shape;2258;p45"/>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5"/>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5"/>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1" name="Google Shape;2261;p45"/>
          <p:cNvPicPr preferRelativeResize="0"/>
          <p:nvPr/>
        </p:nvPicPr>
        <p:blipFill>
          <a:blip r:embed="rId3">
            <a:alphaModFix/>
          </a:blip>
          <a:stretch>
            <a:fillRect/>
          </a:stretch>
        </p:blipFill>
        <p:spPr>
          <a:xfrm>
            <a:off x="843225" y="940175"/>
            <a:ext cx="3049107" cy="2504759"/>
          </a:xfrm>
          <a:prstGeom prst="rect">
            <a:avLst/>
          </a:prstGeom>
          <a:noFill/>
          <a:ln>
            <a:noFill/>
          </a:ln>
        </p:spPr>
      </p:pic>
      <p:pic>
        <p:nvPicPr>
          <p:cNvPr id="2262" name="Google Shape;2262;p45"/>
          <p:cNvPicPr preferRelativeResize="0"/>
          <p:nvPr/>
        </p:nvPicPr>
        <p:blipFill>
          <a:blip r:embed="rId4">
            <a:alphaModFix/>
          </a:blip>
          <a:stretch>
            <a:fillRect/>
          </a:stretch>
        </p:blipFill>
        <p:spPr>
          <a:xfrm>
            <a:off x="843225" y="3444925"/>
            <a:ext cx="3049099" cy="1442914"/>
          </a:xfrm>
          <a:prstGeom prst="rect">
            <a:avLst/>
          </a:prstGeom>
          <a:noFill/>
          <a:ln>
            <a:noFill/>
          </a:ln>
        </p:spPr>
      </p:pic>
      <p:sp>
        <p:nvSpPr>
          <p:cNvPr id="2263" name="Google Shape;2263;p45"/>
          <p:cNvSpPr/>
          <p:nvPr/>
        </p:nvSpPr>
        <p:spPr>
          <a:xfrm>
            <a:off x="2995375" y="4606100"/>
            <a:ext cx="412200" cy="23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264" name="Google Shape;2264;p45"/>
          <p:cNvPicPr preferRelativeResize="0"/>
          <p:nvPr/>
        </p:nvPicPr>
        <p:blipFill>
          <a:blip r:embed="rId5">
            <a:alphaModFix/>
          </a:blip>
          <a:stretch>
            <a:fillRect/>
          </a:stretch>
        </p:blipFill>
        <p:spPr>
          <a:xfrm>
            <a:off x="6064175" y="871500"/>
            <a:ext cx="2156350" cy="134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46"/>
          <p:cNvSpPr txBox="1"/>
          <p:nvPr>
            <p:ph type="ctrTitle"/>
          </p:nvPr>
        </p:nvSpPr>
        <p:spPr>
          <a:xfrm>
            <a:off x="1357503" y="400800"/>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andom Forest</a:t>
            </a:r>
            <a:endParaRPr/>
          </a:p>
        </p:txBody>
      </p:sp>
      <p:pic>
        <p:nvPicPr>
          <p:cNvPr id="2270" name="Google Shape;2270;p46"/>
          <p:cNvPicPr preferRelativeResize="0"/>
          <p:nvPr/>
        </p:nvPicPr>
        <p:blipFill>
          <a:blip r:embed="rId3">
            <a:alphaModFix/>
          </a:blip>
          <a:stretch>
            <a:fillRect/>
          </a:stretch>
        </p:blipFill>
        <p:spPr>
          <a:xfrm>
            <a:off x="382025" y="1497800"/>
            <a:ext cx="4349900" cy="3020450"/>
          </a:xfrm>
          <a:prstGeom prst="rect">
            <a:avLst/>
          </a:prstGeom>
          <a:noFill/>
          <a:ln>
            <a:noFill/>
          </a:ln>
        </p:spPr>
      </p:pic>
      <p:sp>
        <p:nvSpPr>
          <p:cNvPr id="2271" name="Google Shape;2271;p46"/>
          <p:cNvSpPr txBox="1"/>
          <p:nvPr/>
        </p:nvSpPr>
        <p:spPr>
          <a:xfrm>
            <a:off x="4822025" y="1497800"/>
            <a:ext cx="395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a:ea typeface="Overpass"/>
                <a:cs typeface="Overpass"/>
                <a:sym typeface="Overpass"/>
              </a:rPr>
              <a:t>Random Forest works by constructing </a:t>
            </a:r>
            <a:r>
              <a:rPr b="1" lang="en">
                <a:solidFill>
                  <a:srgbClr val="FF0000"/>
                </a:solidFill>
                <a:latin typeface="Overpass"/>
                <a:ea typeface="Overpass"/>
                <a:cs typeface="Overpass"/>
                <a:sym typeface="Overpass"/>
              </a:rPr>
              <a:t>multiple decision trees</a:t>
            </a:r>
            <a:r>
              <a:rPr lang="en">
                <a:latin typeface="Overpass"/>
                <a:ea typeface="Overpass"/>
                <a:cs typeface="Overpass"/>
                <a:sym typeface="Overpass"/>
              </a:rPr>
              <a:t> during training and outputting the </a:t>
            </a:r>
            <a:r>
              <a:rPr b="1" lang="en">
                <a:solidFill>
                  <a:srgbClr val="FF0000"/>
                </a:solidFill>
                <a:latin typeface="Overpass"/>
                <a:ea typeface="Overpass"/>
                <a:cs typeface="Overpass"/>
                <a:sym typeface="Overpass"/>
              </a:rPr>
              <a:t>majority vote </a:t>
            </a:r>
            <a:r>
              <a:rPr lang="en">
                <a:latin typeface="Overpass"/>
                <a:ea typeface="Overpass"/>
                <a:cs typeface="Overpass"/>
                <a:sym typeface="Overpass"/>
              </a:rPr>
              <a:t>(classification) of the individual trees to improve predictive accuracy and control overfitting. Advantages[3]:</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Reduces Overfitting</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Easy to fine-tune</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Feature importance</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High Accuracy</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p:txBody>
      </p:sp>
      <p:pic>
        <p:nvPicPr>
          <p:cNvPr id="2272" name="Google Shape;2272;p46"/>
          <p:cNvPicPr preferRelativeResize="0"/>
          <p:nvPr/>
        </p:nvPicPr>
        <p:blipFill>
          <a:blip r:embed="rId4">
            <a:alphaModFix/>
          </a:blip>
          <a:stretch>
            <a:fillRect/>
          </a:stretch>
        </p:blipFill>
        <p:spPr>
          <a:xfrm>
            <a:off x="5084275" y="3568550"/>
            <a:ext cx="2128026" cy="1319825"/>
          </a:xfrm>
          <a:prstGeom prst="rect">
            <a:avLst/>
          </a:prstGeom>
          <a:noFill/>
          <a:ln>
            <a:noFill/>
          </a:ln>
        </p:spPr>
      </p:pic>
      <p:sp>
        <p:nvSpPr>
          <p:cNvPr id="2273" name="Google Shape;2273;p46"/>
          <p:cNvSpPr txBox="1"/>
          <p:nvPr/>
        </p:nvSpPr>
        <p:spPr>
          <a:xfrm>
            <a:off x="6783150" y="3463900"/>
            <a:ext cx="3000000" cy="611700"/>
          </a:xfrm>
          <a:prstGeom prst="rect">
            <a:avLst/>
          </a:prstGeom>
          <a:noFill/>
          <a:ln>
            <a:noFill/>
          </a:ln>
        </p:spPr>
        <p:txBody>
          <a:bodyPr anchorCtr="0" anchor="t" bIns="91425" lIns="91425" spcFirstLastPara="1" rIns="91425" wrap="square" tIns="91425">
            <a:spAutoFit/>
          </a:bodyPr>
          <a:lstStyle/>
          <a:p>
            <a:pPr indent="0" lvl="0" marL="0" rtl="0" algn="l">
              <a:lnSpc>
                <a:spcPct val="131250"/>
              </a:lnSpc>
              <a:spcBef>
                <a:spcPts val="0"/>
              </a:spcBef>
              <a:spcAft>
                <a:spcPts val="0"/>
              </a:spcAft>
              <a:buNone/>
            </a:pPr>
            <a:r>
              <a:rPr lang="en" sz="1200">
                <a:latin typeface="Overpass"/>
                <a:ea typeface="Overpass"/>
                <a:cs typeface="Overpass"/>
                <a:sym typeface="Overpass"/>
              </a:rPr>
              <a:t>n_estimators=</a:t>
            </a:r>
            <a:r>
              <a:rPr lang="en" sz="1200">
                <a:solidFill>
                  <a:srgbClr val="116644"/>
                </a:solidFill>
                <a:latin typeface="Overpass"/>
                <a:ea typeface="Overpass"/>
                <a:cs typeface="Overpass"/>
                <a:sym typeface="Overpass"/>
              </a:rPr>
              <a:t>100</a:t>
            </a:r>
            <a:r>
              <a:rPr lang="en" sz="1200">
                <a:latin typeface="Overpass"/>
                <a:ea typeface="Overpass"/>
                <a:cs typeface="Overpass"/>
                <a:sym typeface="Overpass"/>
              </a:rPr>
              <a:t>, </a:t>
            </a:r>
            <a:endParaRPr sz="1200">
              <a:latin typeface="Overpass"/>
              <a:ea typeface="Overpass"/>
              <a:cs typeface="Overpass"/>
              <a:sym typeface="Overpass"/>
            </a:endParaRPr>
          </a:p>
          <a:p>
            <a:pPr indent="0" lvl="0" marL="0" rtl="0" algn="l">
              <a:lnSpc>
                <a:spcPct val="131250"/>
              </a:lnSpc>
              <a:spcBef>
                <a:spcPts val="0"/>
              </a:spcBef>
              <a:spcAft>
                <a:spcPts val="0"/>
              </a:spcAft>
              <a:buNone/>
            </a:pPr>
            <a:r>
              <a:rPr lang="en" sz="1200">
                <a:latin typeface="Overpass"/>
                <a:ea typeface="Overpass"/>
                <a:cs typeface="Overpass"/>
                <a:sym typeface="Overpass"/>
              </a:rPr>
              <a:t>random_state=</a:t>
            </a:r>
            <a:r>
              <a:rPr lang="en" sz="1200">
                <a:solidFill>
                  <a:srgbClr val="116644"/>
                </a:solidFill>
                <a:latin typeface="Overpass"/>
                <a:ea typeface="Overpass"/>
                <a:cs typeface="Overpass"/>
                <a:sym typeface="Overpass"/>
              </a:rPr>
              <a:t>42</a:t>
            </a:r>
            <a:endParaRPr sz="1200">
              <a:solidFill>
                <a:srgbClr val="116644"/>
              </a:solidFill>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47"/>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79" name="Google Shape;2279;p47"/>
          <p:cNvSpPr txBox="1"/>
          <p:nvPr>
            <p:ph type="ctrTitle"/>
          </p:nvPr>
        </p:nvSpPr>
        <p:spPr>
          <a:xfrm>
            <a:off x="2022100" y="2613775"/>
            <a:ext cx="5229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48"/>
          <p:cNvSpPr txBox="1"/>
          <p:nvPr>
            <p:ph idx="1" type="subTitle"/>
          </p:nvPr>
        </p:nvSpPr>
        <p:spPr>
          <a:xfrm>
            <a:off x="5090178" y="2891350"/>
            <a:ext cx="3488700" cy="4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model(Aug+norm+outlier)</a:t>
            </a:r>
            <a:endParaRPr/>
          </a:p>
        </p:txBody>
      </p:sp>
      <p:sp>
        <p:nvSpPr>
          <p:cNvPr id="2285" name="Google Shape;2285;p48"/>
          <p:cNvSpPr txBox="1"/>
          <p:nvPr>
            <p:ph idx="2" type="subTitle"/>
          </p:nvPr>
        </p:nvSpPr>
        <p:spPr>
          <a:xfrm>
            <a:off x="5310370" y="3360098"/>
            <a:ext cx="1584600" cy="679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Accuracy:</a:t>
            </a:r>
            <a:r>
              <a:rPr b="1" lang="en" sz="1050">
                <a:solidFill>
                  <a:srgbClr val="FF0000"/>
                </a:solidFill>
                <a:highlight>
                  <a:srgbClr val="FFFFFF"/>
                </a:highlight>
                <a:latin typeface="Courier New"/>
                <a:ea typeface="Courier New"/>
                <a:cs typeface="Courier New"/>
                <a:sym typeface="Courier New"/>
              </a:rPr>
              <a:t>0.95625</a:t>
            </a:r>
            <a:endParaRPr b="1">
              <a:solidFill>
                <a:srgbClr val="FF0000"/>
              </a:solidFill>
            </a:endParaRPr>
          </a:p>
        </p:txBody>
      </p:sp>
      <p:sp>
        <p:nvSpPr>
          <p:cNvPr id="2286" name="Google Shape;2286;p48"/>
          <p:cNvSpPr txBox="1"/>
          <p:nvPr>
            <p:ph idx="3" type="subTitle"/>
          </p:nvPr>
        </p:nvSpPr>
        <p:spPr>
          <a:xfrm flipH="1">
            <a:off x="1180224" y="1246713"/>
            <a:ext cx="3000000" cy="4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1(</a:t>
            </a:r>
            <a:r>
              <a:rPr lang="en"/>
              <a:t>outlier</a:t>
            </a:r>
            <a:r>
              <a:rPr lang="en"/>
              <a:t>)</a:t>
            </a:r>
            <a:endParaRPr/>
          </a:p>
        </p:txBody>
      </p:sp>
      <p:sp>
        <p:nvSpPr>
          <p:cNvPr id="2287" name="Google Shape;2287;p48"/>
          <p:cNvSpPr txBox="1"/>
          <p:nvPr>
            <p:ph idx="4" type="subTitle"/>
          </p:nvPr>
        </p:nvSpPr>
        <p:spPr>
          <a:xfrm flipH="1">
            <a:off x="1260250" y="1800310"/>
            <a:ext cx="2657700" cy="50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Accuracy:0.933</a:t>
            </a:r>
            <a:endParaRPr/>
          </a:p>
        </p:txBody>
      </p:sp>
      <p:sp>
        <p:nvSpPr>
          <p:cNvPr id="2288" name="Google Shape;2288;p48"/>
          <p:cNvSpPr txBox="1"/>
          <p:nvPr>
            <p:ph type="ctrTitle"/>
          </p:nvPr>
        </p:nvSpPr>
        <p:spPr>
          <a:xfrm>
            <a:off x="617571" y="2738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289" name="Google Shape;2289;p48"/>
          <p:cNvSpPr txBox="1"/>
          <p:nvPr/>
        </p:nvSpPr>
        <p:spPr>
          <a:xfrm>
            <a:off x="1260250" y="337045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Accuracy:</a:t>
            </a:r>
            <a:r>
              <a:rPr lang="en" sz="1050">
                <a:solidFill>
                  <a:srgbClr val="212121"/>
                </a:solidFill>
                <a:highlight>
                  <a:srgbClr val="FFFFFF"/>
                </a:highlight>
                <a:latin typeface="Courier New"/>
                <a:ea typeface="Courier New"/>
                <a:cs typeface="Courier New"/>
                <a:sym typeface="Courier New"/>
              </a:rPr>
              <a:t>0.935</a:t>
            </a:r>
            <a:endParaRPr/>
          </a:p>
        </p:txBody>
      </p:sp>
      <p:sp>
        <p:nvSpPr>
          <p:cNvPr id="2290" name="Google Shape;2290;p48"/>
          <p:cNvSpPr txBox="1"/>
          <p:nvPr>
            <p:ph idx="3" type="subTitle"/>
          </p:nvPr>
        </p:nvSpPr>
        <p:spPr>
          <a:xfrm flipH="1">
            <a:off x="1180224" y="2891350"/>
            <a:ext cx="2657700" cy="4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3(outlier+norm)</a:t>
            </a:r>
            <a:endParaRPr/>
          </a:p>
        </p:txBody>
      </p:sp>
      <p:sp>
        <p:nvSpPr>
          <p:cNvPr id="2291" name="Google Shape;2291;p48"/>
          <p:cNvSpPr txBox="1"/>
          <p:nvPr/>
        </p:nvSpPr>
        <p:spPr>
          <a:xfrm>
            <a:off x="5216175" y="18811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chemeClr val="lt1"/>
                </a:highlight>
                <a:latin typeface="Courier New"/>
                <a:ea typeface="Courier New"/>
                <a:cs typeface="Courier New"/>
                <a:sym typeface="Courier New"/>
              </a:rPr>
              <a:t>Accuracy:</a:t>
            </a:r>
            <a:r>
              <a:rPr lang="en" sz="1050">
                <a:solidFill>
                  <a:srgbClr val="212121"/>
                </a:solidFill>
                <a:highlight>
                  <a:srgbClr val="FFFFFF"/>
                </a:highlight>
                <a:latin typeface="Courier New"/>
                <a:ea typeface="Courier New"/>
                <a:cs typeface="Courier New"/>
                <a:sym typeface="Courier New"/>
              </a:rPr>
              <a:t>0.877</a:t>
            </a:r>
            <a:endParaRPr/>
          </a:p>
        </p:txBody>
      </p:sp>
      <p:sp>
        <p:nvSpPr>
          <p:cNvPr id="2292" name="Google Shape;2292;p48"/>
          <p:cNvSpPr txBox="1"/>
          <p:nvPr>
            <p:ph idx="3" type="subTitle"/>
          </p:nvPr>
        </p:nvSpPr>
        <p:spPr>
          <a:xfrm flipH="1">
            <a:off x="5090182" y="1246725"/>
            <a:ext cx="2657700" cy="4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2(outlier+norm)</a:t>
            </a:r>
            <a:endParaRPr/>
          </a:p>
        </p:txBody>
      </p:sp>
      <p:pic>
        <p:nvPicPr>
          <p:cNvPr id="2293" name="Google Shape;2293;p48"/>
          <p:cNvPicPr preferRelativeResize="0"/>
          <p:nvPr/>
        </p:nvPicPr>
        <p:blipFill>
          <a:blip r:embed="rId3">
            <a:alphaModFix amt="62000"/>
          </a:blip>
          <a:stretch>
            <a:fillRect/>
          </a:stretch>
        </p:blipFill>
        <p:spPr>
          <a:xfrm flipH="1">
            <a:off x="3397523" y="1477094"/>
            <a:ext cx="1245077" cy="308400"/>
          </a:xfrm>
          <a:prstGeom prst="rect">
            <a:avLst/>
          </a:prstGeom>
          <a:noFill/>
          <a:ln>
            <a:noFill/>
          </a:ln>
        </p:spPr>
      </p:pic>
      <p:pic>
        <p:nvPicPr>
          <p:cNvPr id="2294" name="Google Shape;2294;p48"/>
          <p:cNvPicPr preferRelativeResize="0"/>
          <p:nvPr/>
        </p:nvPicPr>
        <p:blipFill>
          <a:blip r:embed="rId3">
            <a:alphaModFix amt="62000"/>
          </a:blip>
          <a:stretch>
            <a:fillRect/>
          </a:stretch>
        </p:blipFill>
        <p:spPr>
          <a:xfrm flipH="1" rot="8734883">
            <a:off x="3275303" y="2644958"/>
            <a:ext cx="1278171" cy="274758"/>
          </a:xfrm>
          <a:prstGeom prst="rect">
            <a:avLst/>
          </a:prstGeom>
          <a:noFill/>
          <a:ln>
            <a:noFill/>
          </a:ln>
        </p:spPr>
      </p:pic>
      <p:pic>
        <p:nvPicPr>
          <p:cNvPr id="2295" name="Google Shape;2295;p48"/>
          <p:cNvPicPr preferRelativeResize="0"/>
          <p:nvPr/>
        </p:nvPicPr>
        <p:blipFill>
          <a:blip r:embed="rId3">
            <a:alphaModFix amt="62000"/>
          </a:blip>
          <a:stretch>
            <a:fillRect/>
          </a:stretch>
        </p:blipFill>
        <p:spPr>
          <a:xfrm flipH="1">
            <a:off x="3397523" y="3552869"/>
            <a:ext cx="1245077" cy="308400"/>
          </a:xfrm>
          <a:prstGeom prst="rect">
            <a:avLst/>
          </a:prstGeom>
          <a:noFill/>
          <a:ln>
            <a:noFill/>
          </a:ln>
        </p:spPr>
      </p:pic>
      <p:pic>
        <p:nvPicPr>
          <p:cNvPr id="2296" name="Google Shape;2296;p48"/>
          <p:cNvPicPr preferRelativeResize="0"/>
          <p:nvPr/>
        </p:nvPicPr>
        <p:blipFill>
          <a:blip r:embed="rId4">
            <a:alphaModFix/>
          </a:blip>
          <a:stretch>
            <a:fillRect/>
          </a:stretch>
        </p:blipFill>
        <p:spPr>
          <a:xfrm>
            <a:off x="766100" y="3256901"/>
            <a:ext cx="3151851" cy="157391"/>
          </a:xfrm>
          <a:prstGeom prst="rect">
            <a:avLst/>
          </a:prstGeom>
          <a:noFill/>
          <a:ln>
            <a:noFill/>
          </a:ln>
        </p:spPr>
      </p:pic>
      <p:sp>
        <p:nvSpPr>
          <p:cNvPr id="2297" name="Google Shape;2297;p48"/>
          <p:cNvSpPr txBox="1"/>
          <p:nvPr>
            <p:ph idx="3" type="subTitle"/>
          </p:nvPr>
        </p:nvSpPr>
        <p:spPr>
          <a:xfrm flipH="1">
            <a:off x="1398163" y="4476700"/>
            <a:ext cx="3569100" cy="4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*(Use only audio data)</a:t>
            </a:r>
            <a:endParaRPr/>
          </a:p>
        </p:txBody>
      </p:sp>
      <p:sp>
        <p:nvSpPr>
          <p:cNvPr id="2298" name="Google Shape;2298;p48"/>
          <p:cNvSpPr txBox="1"/>
          <p:nvPr>
            <p:ph idx="4" type="subTitle"/>
          </p:nvPr>
        </p:nvSpPr>
        <p:spPr>
          <a:xfrm flipH="1">
            <a:off x="4519250" y="4130095"/>
            <a:ext cx="2657700" cy="10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Accuracy: 0.915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4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valuation</a:t>
            </a:r>
            <a:endParaRPr/>
          </a:p>
        </p:txBody>
      </p:sp>
      <p:pic>
        <p:nvPicPr>
          <p:cNvPr id="2304" name="Google Shape;2304;p49"/>
          <p:cNvPicPr preferRelativeResize="0"/>
          <p:nvPr/>
        </p:nvPicPr>
        <p:blipFill>
          <a:blip r:embed="rId3">
            <a:alphaModFix/>
          </a:blip>
          <a:stretch>
            <a:fillRect/>
          </a:stretch>
        </p:blipFill>
        <p:spPr>
          <a:xfrm>
            <a:off x="1198153" y="950837"/>
            <a:ext cx="2893894" cy="2016925"/>
          </a:xfrm>
          <a:prstGeom prst="rect">
            <a:avLst/>
          </a:prstGeom>
          <a:noFill/>
          <a:ln>
            <a:noFill/>
          </a:ln>
        </p:spPr>
      </p:pic>
      <p:pic>
        <p:nvPicPr>
          <p:cNvPr id="2305" name="Google Shape;2305;p49"/>
          <p:cNvPicPr preferRelativeResize="0"/>
          <p:nvPr/>
        </p:nvPicPr>
        <p:blipFill>
          <a:blip r:embed="rId4">
            <a:alphaModFix/>
          </a:blip>
          <a:stretch>
            <a:fillRect/>
          </a:stretch>
        </p:blipFill>
        <p:spPr>
          <a:xfrm>
            <a:off x="2223448" y="3384950"/>
            <a:ext cx="4967306" cy="1261200"/>
          </a:xfrm>
          <a:prstGeom prst="rect">
            <a:avLst/>
          </a:prstGeom>
          <a:noFill/>
          <a:ln>
            <a:noFill/>
          </a:ln>
        </p:spPr>
      </p:pic>
      <p:pic>
        <p:nvPicPr>
          <p:cNvPr id="2306" name="Google Shape;2306;p49"/>
          <p:cNvPicPr preferRelativeResize="0"/>
          <p:nvPr/>
        </p:nvPicPr>
        <p:blipFill>
          <a:blip r:embed="rId5">
            <a:alphaModFix/>
          </a:blip>
          <a:stretch>
            <a:fillRect/>
          </a:stretch>
        </p:blipFill>
        <p:spPr>
          <a:xfrm>
            <a:off x="1642850" y="3163525"/>
            <a:ext cx="711950" cy="335250"/>
          </a:xfrm>
          <a:prstGeom prst="rect">
            <a:avLst/>
          </a:prstGeom>
          <a:noFill/>
          <a:ln>
            <a:noFill/>
          </a:ln>
        </p:spPr>
      </p:pic>
      <p:pic>
        <p:nvPicPr>
          <p:cNvPr id="2307" name="Google Shape;2307;p49"/>
          <p:cNvPicPr preferRelativeResize="0"/>
          <p:nvPr/>
        </p:nvPicPr>
        <p:blipFill>
          <a:blip r:embed="rId5">
            <a:alphaModFix/>
          </a:blip>
          <a:stretch>
            <a:fillRect/>
          </a:stretch>
        </p:blipFill>
        <p:spPr>
          <a:xfrm>
            <a:off x="3316600" y="3272525"/>
            <a:ext cx="711950" cy="226250"/>
          </a:xfrm>
          <a:prstGeom prst="rect">
            <a:avLst/>
          </a:prstGeom>
          <a:noFill/>
          <a:ln>
            <a:noFill/>
          </a:ln>
        </p:spPr>
      </p:pic>
      <p:pic>
        <p:nvPicPr>
          <p:cNvPr id="2308" name="Google Shape;2308;p49"/>
          <p:cNvPicPr preferRelativeResize="0"/>
          <p:nvPr/>
        </p:nvPicPr>
        <p:blipFill>
          <a:blip r:embed="rId5">
            <a:alphaModFix/>
          </a:blip>
          <a:stretch>
            <a:fillRect/>
          </a:stretch>
        </p:blipFill>
        <p:spPr>
          <a:xfrm>
            <a:off x="4990350" y="3311700"/>
            <a:ext cx="711950" cy="187075"/>
          </a:xfrm>
          <a:prstGeom prst="rect">
            <a:avLst/>
          </a:prstGeom>
          <a:noFill/>
          <a:ln>
            <a:noFill/>
          </a:ln>
        </p:spPr>
      </p:pic>
      <p:pic>
        <p:nvPicPr>
          <p:cNvPr id="2309" name="Google Shape;2309;p49"/>
          <p:cNvPicPr preferRelativeResize="0"/>
          <p:nvPr/>
        </p:nvPicPr>
        <p:blipFill>
          <a:blip r:embed="rId5">
            <a:alphaModFix/>
          </a:blip>
          <a:stretch>
            <a:fillRect/>
          </a:stretch>
        </p:blipFill>
        <p:spPr>
          <a:xfrm>
            <a:off x="6690575" y="3311700"/>
            <a:ext cx="711950" cy="187075"/>
          </a:xfrm>
          <a:prstGeom prst="rect">
            <a:avLst/>
          </a:prstGeom>
          <a:noFill/>
          <a:ln>
            <a:noFill/>
          </a:ln>
        </p:spPr>
      </p:pic>
      <p:pic>
        <p:nvPicPr>
          <p:cNvPr id="2310" name="Google Shape;2310;p49"/>
          <p:cNvPicPr preferRelativeResize="0"/>
          <p:nvPr/>
        </p:nvPicPr>
        <p:blipFill>
          <a:blip r:embed="rId6">
            <a:alphaModFix/>
          </a:blip>
          <a:stretch>
            <a:fillRect/>
          </a:stretch>
        </p:blipFill>
        <p:spPr>
          <a:xfrm>
            <a:off x="5302273" y="950850"/>
            <a:ext cx="3052771" cy="2016901"/>
          </a:xfrm>
          <a:prstGeom prst="rect">
            <a:avLst/>
          </a:prstGeom>
          <a:noFill/>
          <a:ln>
            <a:noFill/>
          </a:ln>
        </p:spPr>
      </p:pic>
      <p:sp>
        <p:nvSpPr>
          <p:cNvPr id="2311" name="Google Shape;2311;p49"/>
          <p:cNvSpPr txBox="1"/>
          <p:nvPr/>
        </p:nvSpPr>
        <p:spPr>
          <a:xfrm>
            <a:off x="1391650" y="28518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Final model </a:t>
            </a:r>
            <a:r>
              <a:rPr b="1" lang="en" sz="1200">
                <a:solidFill>
                  <a:schemeClr val="dk2"/>
                </a:solidFill>
                <a:latin typeface="Josefin Sans"/>
                <a:ea typeface="Josefin Sans"/>
                <a:cs typeface="Josefin Sans"/>
                <a:sym typeface="Josefin Sans"/>
              </a:rPr>
              <a:t>feature importance</a:t>
            </a:r>
            <a:endParaRPr sz="1000"/>
          </a:p>
        </p:txBody>
      </p:sp>
      <p:sp>
        <p:nvSpPr>
          <p:cNvPr id="2312" name="Google Shape;2312;p49"/>
          <p:cNvSpPr txBox="1"/>
          <p:nvPr/>
        </p:nvSpPr>
        <p:spPr>
          <a:xfrm>
            <a:off x="5546538" y="2903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Model * feature importance</a:t>
            </a:r>
            <a:endParaRPr sz="1000"/>
          </a:p>
        </p:txBody>
      </p:sp>
      <p:sp>
        <p:nvSpPr>
          <p:cNvPr id="2313" name="Google Shape;2313;p49"/>
          <p:cNvSpPr txBox="1"/>
          <p:nvPr/>
        </p:nvSpPr>
        <p:spPr>
          <a:xfrm>
            <a:off x="3124575" y="4646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Josefin Sans"/>
                <a:ea typeface="Josefin Sans"/>
                <a:cs typeface="Josefin Sans"/>
                <a:sym typeface="Josefin Sans"/>
              </a:rPr>
              <a:t>Final model confusion matrix</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50"/>
          <p:cNvSpPr txBox="1"/>
          <p:nvPr>
            <p:ph type="ctrTitle"/>
          </p:nvPr>
        </p:nvSpPr>
        <p:spPr>
          <a:xfrm>
            <a:off x="1337653" y="559575"/>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319" name="Google Shape;2319;p50"/>
          <p:cNvSpPr txBox="1"/>
          <p:nvPr/>
        </p:nvSpPr>
        <p:spPr>
          <a:xfrm>
            <a:off x="544800" y="1227675"/>
            <a:ext cx="7606200" cy="3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[1]V. N. G. Raju, K. P. Lakshmi, V. M. Jain, A. Kalidindi and V. Padma, "Study the Influence of Normalization/Transformation process on the Accuracy of Supervised Classification," 2020 Third International Conference on Smart Systems and Inventive Technology (ICSSIT), Tirunelveli, India, 2020, pp. 729-735, doi: 10.1109/ICSSIT48917.2020.9214160. </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[2]Ordóñez, Francisco Javier, and Daniel Roggen. 2016. "Deep Convolutional and LSTM Recurrent Neural Networks for Multimodal Wearable Activity Recognition" Sensors 16, no. 1: 115. https://doi.org/10.3390/s16010115</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[3]</a:t>
            </a:r>
            <a:r>
              <a:rPr lang="en">
                <a:solidFill>
                  <a:schemeClr val="dk2"/>
                </a:solidFill>
                <a:latin typeface="Open Sans"/>
                <a:ea typeface="Open Sans"/>
                <a:cs typeface="Open Sans"/>
                <a:sym typeface="Open Sans"/>
              </a:rPr>
              <a:t>Boateng, Ernest Yeboah &amp; Otoo, Joseph &amp; Abaye, Daniel. (2020). Basic Tenets of Classification Algorithms K-Nearest-Neighbor, Support Vector Machine, Random Forest and Neural Network: A Review. Journal of Data Analysis and Information Processing. 08. 341-357. 10.4236/jdaip.2020.84020. </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51"/>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T</a:t>
            </a:r>
            <a:r>
              <a:rPr b="1" lang="en" sz="2500"/>
              <a:t>hanks for listening!</a:t>
            </a:r>
            <a:endParaRPr b="1"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52"/>
          <p:cNvSpPr txBox="1"/>
          <p:nvPr>
            <p:ph type="ctrTitle"/>
          </p:nvPr>
        </p:nvSpPr>
        <p:spPr>
          <a:xfrm>
            <a:off x="1337653" y="559575"/>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ppendix-ConvLSTM </a:t>
            </a:r>
            <a:endParaRPr/>
          </a:p>
        </p:txBody>
      </p:sp>
      <p:sp>
        <p:nvSpPr>
          <p:cNvPr id="2330" name="Google Shape;2330;p52"/>
          <p:cNvSpPr txBox="1"/>
          <p:nvPr/>
        </p:nvSpPr>
        <p:spPr>
          <a:xfrm>
            <a:off x="544800" y="1227675"/>
            <a:ext cx="7606200" cy="3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ConvLSTM structure</a:t>
            </a:r>
            <a:endParaRPr>
              <a:solidFill>
                <a:schemeClr val="dk2"/>
              </a:solidFill>
              <a:latin typeface="Open Sans"/>
              <a:ea typeface="Open Sans"/>
              <a:cs typeface="Open Sans"/>
              <a:sym typeface="Open Sans"/>
            </a:endParaRPr>
          </a:p>
        </p:txBody>
      </p:sp>
      <p:pic>
        <p:nvPicPr>
          <p:cNvPr id="2331" name="Google Shape;2331;p52"/>
          <p:cNvPicPr preferRelativeResize="0"/>
          <p:nvPr/>
        </p:nvPicPr>
        <p:blipFill>
          <a:blip r:embed="rId3">
            <a:alphaModFix/>
          </a:blip>
          <a:stretch>
            <a:fillRect/>
          </a:stretch>
        </p:blipFill>
        <p:spPr>
          <a:xfrm>
            <a:off x="277200" y="2160325"/>
            <a:ext cx="2871350" cy="822850"/>
          </a:xfrm>
          <a:prstGeom prst="rect">
            <a:avLst/>
          </a:prstGeom>
          <a:noFill/>
          <a:ln>
            <a:noFill/>
          </a:ln>
        </p:spPr>
      </p:pic>
      <p:pic>
        <p:nvPicPr>
          <p:cNvPr id="2332" name="Google Shape;2332;p52"/>
          <p:cNvPicPr preferRelativeResize="0"/>
          <p:nvPr/>
        </p:nvPicPr>
        <p:blipFill>
          <a:blip r:embed="rId4">
            <a:alphaModFix/>
          </a:blip>
          <a:stretch>
            <a:fillRect/>
          </a:stretch>
        </p:blipFill>
        <p:spPr>
          <a:xfrm>
            <a:off x="3348500" y="1283275"/>
            <a:ext cx="5083300" cy="3187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53"/>
          <p:cNvSpPr txBox="1"/>
          <p:nvPr>
            <p:ph type="ctrTitle"/>
          </p:nvPr>
        </p:nvSpPr>
        <p:spPr>
          <a:xfrm>
            <a:off x="1337653" y="559575"/>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Appendix-CodeReview </a:t>
            </a:r>
            <a:endParaRPr/>
          </a:p>
        </p:txBody>
      </p:sp>
      <p:sp>
        <p:nvSpPr>
          <p:cNvPr id="2338" name="Google Shape;2338;p53"/>
          <p:cNvSpPr txBox="1"/>
          <p:nvPr/>
        </p:nvSpPr>
        <p:spPr>
          <a:xfrm>
            <a:off x="544800" y="1227675"/>
            <a:ext cx="7606200" cy="3299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Visualise as many processing steps as I can. </a:t>
            </a:r>
            <a:endParaRPr>
              <a:solidFill>
                <a:schemeClr val="dk2"/>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Follow coding standards for consistency, readability, and comprehension.</a:t>
            </a:r>
            <a:endParaRPr>
              <a:solidFill>
                <a:schemeClr val="dk2"/>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Utilize code comments and textual explanations for clarity and understanding.</a:t>
            </a:r>
            <a:endParaRPr>
              <a:solidFill>
                <a:schemeClr val="dk2"/>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32" name="Google Shape;2132;p37"/>
          <p:cNvSpPr txBox="1"/>
          <p:nvPr>
            <p:ph type="ctrTitle"/>
          </p:nvPr>
        </p:nvSpPr>
        <p:spPr>
          <a:xfrm>
            <a:off x="2057100" y="2646075"/>
            <a:ext cx="5229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 pipeline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8"/>
          <p:cNvSpPr txBox="1"/>
          <p:nvPr>
            <p:ph type="ctrTitle"/>
          </p:nvPr>
        </p:nvSpPr>
        <p:spPr>
          <a:xfrm>
            <a:off x="735746" y="3635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explore</a:t>
            </a:r>
            <a:endParaRPr>
              <a:solidFill>
                <a:schemeClr val="dk2"/>
              </a:solidFill>
            </a:endParaRPr>
          </a:p>
        </p:txBody>
      </p:sp>
      <p:pic>
        <p:nvPicPr>
          <p:cNvPr id="2138" name="Google Shape;2138;p38"/>
          <p:cNvPicPr preferRelativeResize="0"/>
          <p:nvPr/>
        </p:nvPicPr>
        <p:blipFill>
          <a:blip r:embed="rId3">
            <a:alphaModFix/>
          </a:blip>
          <a:stretch>
            <a:fillRect/>
          </a:stretch>
        </p:blipFill>
        <p:spPr>
          <a:xfrm>
            <a:off x="95663" y="1839788"/>
            <a:ext cx="4685824" cy="1678425"/>
          </a:xfrm>
          <a:prstGeom prst="rect">
            <a:avLst/>
          </a:prstGeom>
          <a:noFill/>
          <a:ln>
            <a:noFill/>
          </a:ln>
        </p:spPr>
      </p:pic>
      <p:sp>
        <p:nvSpPr>
          <p:cNvPr id="2139" name="Google Shape;2139;p38"/>
          <p:cNvSpPr/>
          <p:nvPr/>
        </p:nvSpPr>
        <p:spPr>
          <a:xfrm>
            <a:off x="1641025" y="3160413"/>
            <a:ext cx="190500" cy="2001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40" name="Google Shape;2140;p38"/>
          <p:cNvSpPr/>
          <p:nvPr/>
        </p:nvSpPr>
        <p:spPr>
          <a:xfrm>
            <a:off x="1641025" y="3318113"/>
            <a:ext cx="190500" cy="2001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41" name="Google Shape;2141;p38"/>
          <p:cNvSpPr/>
          <p:nvPr/>
        </p:nvSpPr>
        <p:spPr>
          <a:xfrm>
            <a:off x="1641025" y="2670413"/>
            <a:ext cx="190500" cy="2001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42" name="Google Shape;2142;p38"/>
          <p:cNvSpPr/>
          <p:nvPr/>
        </p:nvSpPr>
        <p:spPr>
          <a:xfrm>
            <a:off x="1641025" y="2471688"/>
            <a:ext cx="190500" cy="200100"/>
          </a:xfrm>
          <a:prstGeom prst="mathMultiply">
            <a:avLst>
              <a:gd fmla="val 23520"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43" name="Google Shape;2143;p38"/>
          <p:cNvSpPr txBox="1"/>
          <p:nvPr/>
        </p:nvSpPr>
        <p:spPr>
          <a:xfrm>
            <a:off x="3084800" y="832750"/>
            <a:ext cx="4307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12121"/>
                </a:solidFill>
                <a:highlight>
                  <a:srgbClr val="FFFFFF"/>
                </a:highlight>
                <a:latin typeface="Times New Roman"/>
                <a:ea typeface="Times New Roman"/>
                <a:cs typeface="Times New Roman"/>
                <a:sym typeface="Times New Roman"/>
              </a:rPr>
              <a:t>User ID: [ 4  5  8  9 10 13 15 19 21 22 23 25 26 29 30 31]</a:t>
            </a:r>
            <a:endParaRPr sz="1100">
              <a:solidFill>
                <a:srgbClr val="21212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212121"/>
              </a:solidFill>
              <a:highlight>
                <a:srgbClr val="FFFFFF"/>
              </a:highlight>
              <a:latin typeface="Times New Roman"/>
              <a:ea typeface="Times New Roman"/>
              <a:cs typeface="Times New Roman"/>
              <a:sym typeface="Times New Roman"/>
            </a:endParaRPr>
          </a:p>
        </p:txBody>
      </p:sp>
      <p:grpSp>
        <p:nvGrpSpPr>
          <p:cNvPr id="2144" name="Google Shape;2144;p38"/>
          <p:cNvGrpSpPr/>
          <p:nvPr/>
        </p:nvGrpSpPr>
        <p:grpSpPr>
          <a:xfrm>
            <a:off x="4904130" y="3127250"/>
            <a:ext cx="2872542" cy="1503864"/>
            <a:chOff x="4904130" y="3127250"/>
            <a:chExt cx="2872542" cy="1503864"/>
          </a:xfrm>
        </p:grpSpPr>
        <p:pic>
          <p:nvPicPr>
            <p:cNvPr id="2145" name="Google Shape;2145;p38"/>
            <p:cNvPicPr preferRelativeResize="0"/>
            <p:nvPr/>
          </p:nvPicPr>
          <p:blipFill>
            <a:blip r:embed="rId4">
              <a:alphaModFix amt="55000"/>
            </a:blip>
            <a:stretch>
              <a:fillRect/>
            </a:stretch>
          </p:blipFill>
          <p:spPr>
            <a:xfrm>
              <a:off x="5171200" y="3127250"/>
              <a:ext cx="809251" cy="680698"/>
            </a:xfrm>
            <a:prstGeom prst="rect">
              <a:avLst/>
            </a:prstGeom>
            <a:noFill/>
            <a:ln>
              <a:noFill/>
            </a:ln>
          </p:spPr>
        </p:pic>
        <p:sp>
          <p:nvSpPr>
            <p:cNvPr id="2146" name="Google Shape;2146;p38"/>
            <p:cNvSpPr txBox="1"/>
            <p:nvPr/>
          </p:nvSpPr>
          <p:spPr>
            <a:xfrm>
              <a:off x="4904130" y="3332154"/>
              <a:ext cx="1343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Open Sans ExtraBold"/>
                  <a:ea typeface="Open Sans ExtraBold"/>
                  <a:cs typeface="Open Sans ExtraBold"/>
                  <a:sym typeface="Open Sans ExtraBold"/>
                </a:rPr>
                <a:t>MDExplorer</a:t>
              </a:r>
              <a:endParaRPr sz="900">
                <a:solidFill>
                  <a:schemeClr val="dk2"/>
                </a:solidFill>
                <a:latin typeface="Open Sans ExtraBold"/>
                <a:ea typeface="Open Sans ExtraBold"/>
                <a:cs typeface="Open Sans ExtraBold"/>
                <a:sym typeface="Open Sans ExtraBold"/>
              </a:endParaRPr>
            </a:p>
          </p:txBody>
        </p:sp>
        <p:pic>
          <p:nvPicPr>
            <p:cNvPr id="2147" name="Google Shape;2147;p38"/>
            <p:cNvPicPr preferRelativeResize="0"/>
            <p:nvPr/>
          </p:nvPicPr>
          <p:blipFill>
            <a:blip r:embed="rId5">
              <a:alphaModFix/>
            </a:blip>
            <a:stretch>
              <a:fillRect/>
            </a:stretch>
          </p:blipFill>
          <p:spPr>
            <a:xfrm>
              <a:off x="5268729" y="4109006"/>
              <a:ext cx="982531" cy="386316"/>
            </a:xfrm>
            <a:prstGeom prst="rect">
              <a:avLst/>
            </a:prstGeom>
            <a:noFill/>
            <a:ln>
              <a:noFill/>
            </a:ln>
          </p:spPr>
        </p:pic>
        <p:pic>
          <p:nvPicPr>
            <p:cNvPr id="2148" name="Google Shape;2148;p38"/>
            <p:cNvPicPr preferRelativeResize="0"/>
            <p:nvPr/>
          </p:nvPicPr>
          <p:blipFill>
            <a:blip r:embed="rId6">
              <a:alphaModFix/>
            </a:blip>
            <a:stretch>
              <a:fillRect/>
            </a:stretch>
          </p:blipFill>
          <p:spPr>
            <a:xfrm>
              <a:off x="5988361" y="4301496"/>
              <a:ext cx="949564" cy="329618"/>
            </a:xfrm>
            <a:prstGeom prst="rect">
              <a:avLst/>
            </a:prstGeom>
            <a:noFill/>
            <a:ln>
              <a:noFill/>
            </a:ln>
          </p:spPr>
        </p:pic>
        <p:pic>
          <p:nvPicPr>
            <p:cNvPr id="2149" name="Google Shape;2149;p38"/>
            <p:cNvPicPr preferRelativeResize="0"/>
            <p:nvPr/>
          </p:nvPicPr>
          <p:blipFill>
            <a:blip r:embed="rId7">
              <a:alphaModFix/>
            </a:blip>
            <a:stretch>
              <a:fillRect/>
            </a:stretch>
          </p:blipFill>
          <p:spPr>
            <a:xfrm>
              <a:off x="6156093" y="3950439"/>
              <a:ext cx="949556" cy="372495"/>
            </a:xfrm>
            <a:prstGeom prst="rect">
              <a:avLst/>
            </a:prstGeom>
            <a:noFill/>
            <a:ln>
              <a:noFill/>
            </a:ln>
          </p:spPr>
        </p:pic>
        <p:pic>
          <p:nvPicPr>
            <p:cNvPr id="2150" name="Google Shape;2150;p38"/>
            <p:cNvPicPr preferRelativeResize="0"/>
            <p:nvPr/>
          </p:nvPicPr>
          <p:blipFill>
            <a:blip r:embed="rId8">
              <a:alphaModFix/>
            </a:blip>
            <a:stretch>
              <a:fillRect/>
            </a:stretch>
          </p:blipFill>
          <p:spPr>
            <a:xfrm>
              <a:off x="6878465" y="4227157"/>
              <a:ext cx="898207" cy="329618"/>
            </a:xfrm>
            <a:prstGeom prst="rect">
              <a:avLst/>
            </a:prstGeom>
            <a:noFill/>
            <a:ln>
              <a:noFill/>
            </a:ln>
          </p:spPr>
        </p:pic>
      </p:grpSp>
      <p:sp>
        <p:nvSpPr>
          <p:cNvPr id="2151" name="Google Shape;2151;p38"/>
          <p:cNvSpPr/>
          <p:nvPr/>
        </p:nvSpPr>
        <p:spPr>
          <a:xfrm>
            <a:off x="1641025" y="2994263"/>
            <a:ext cx="190500" cy="200100"/>
          </a:xfrm>
          <a:prstGeom prst="mathMultiply">
            <a:avLst>
              <a:gd fmla="val 23520"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152" name="Google Shape;2152;p38"/>
          <p:cNvGrpSpPr/>
          <p:nvPr/>
        </p:nvGrpSpPr>
        <p:grpSpPr>
          <a:xfrm>
            <a:off x="1743971" y="2002564"/>
            <a:ext cx="766817" cy="1021006"/>
            <a:chOff x="1743971" y="2002564"/>
            <a:chExt cx="766817" cy="1021006"/>
          </a:xfrm>
        </p:grpSpPr>
        <p:grpSp>
          <p:nvGrpSpPr>
            <p:cNvPr id="2153" name="Google Shape;2153;p38"/>
            <p:cNvGrpSpPr/>
            <p:nvPr/>
          </p:nvGrpSpPr>
          <p:grpSpPr>
            <a:xfrm>
              <a:off x="2214971" y="2002564"/>
              <a:ext cx="235517" cy="153056"/>
              <a:chOff x="5216456" y="3725484"/>
              <a:chExt cx="356196" cy="265631"/>
            </a:xfrm>
          </p:grpSpPr>
          <p:sp>
            <p:nvSpPr>
              <p:cNvPr id="2154" name="Google Shape;2154;p38"/>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8"/>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38"/>
            <p:cNvGrpSpPr/>
            <p:nvPr/>
          </p:nvGrpSpPr>
          <p:grpSpPr>
            <a:xfrm>
              <a:off x="1979471" y="2188039"/>
              <a:ext cx="235517" cy="153056"/>
              <a:chOff x="5216456" y="3725484"/>
              <a:chExt cx="356196" cy="265631"/>
            </a:xfrm>
          </p:grpSpPr>
          <p:sp>
            <p:nvSpPr>
              <p:cNvPr id="2157" name="Google Shape;2157;p38"/>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8"/>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38"/>
            <p:cNvGrpSpPr/>
            <p:nvPr/>
          </p:nvGrpSpPr>
          <p:grpSpPr>
            <a:xfrm>
              <a:off x="1743971" y="2369339"/>
              <a:ext cx="235517" cy="153056"/>
              <a:chOff x="5216456" y="3725484"/>
              <a:chExt cx="356196" cy="265631"/>
            </a:xfrm>
          </p:grpSpPr>
          <p:sp>
            <p:nvSpPr>
              <p:cNvPr id="2160" name="Google Shape;2160;p38"/>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8"/>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38"/>
            <p:cNvGrpSpPr/>
            <p:nvPr/>
          </p:nvGrpSpPr>
          <p:grpSpPr>
            <a:xfrm>
              <a:off x="2275271" y="2870514"/>
              <a:ext cx="235517" cy="153056"/>
              <a:chOff x="5216456" y="3725484"/>
              <a:chExt cx="356196" cy="265631"/>
            </a:xfrm>
          </p:grpSpPr>
          <p:sp>
            <p:nvSpPr>
              <p:cNvPr id="2163" name="Google Shape;2163;p38"/>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8"/>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5" name="Google Shape;2165;p38"/>
          <p:cNvGrpSpPr/>
          <p:nvPr/>
        </p:nvGrpSpPr>
        <p:grpSpPr>
          <a:xfrm>
            <a:off x="4615133" y="1189039"/>
            <a:ext cx="4319771" cy="1743385"/>
            <a:chOff x="4615133" y="1189039"/>
            <a:chExt cx="4319771" cy="1743385"/>
          </a:xfrm>
        </p:grpSpPr>
        <p:grpSp>
          <p:nvGrpSpPr>
            <p:cNvPr id="2166" name="Google Shape;2166;p38"/>
            <p:cNvGrpSpPr/>
            <p:nvPr/>
          </p:nvGrpSpPr>
          <p:grpSpPr>
            <a:xfrm>
              <a:off x="4615133" y="1189039"/>
              <a:ext cx="1509600" cy="577799"/>
              <a:chOff x="4615133" y="1189039"/>
              <a:chExt cx="1509600" cy="577799"/>
            </a:xfrm>
          </p:grpSpPr>
          <p:pic>
            <p:nvPicPr>
              <p:cNvPr id="2167" name="Google Shape;2167;p38"/>
              <p:cNvPicPr preferRelativeResize="0"/>
              <p:nvPr/>
            </p:nvPicPr>
            <p:blipFill>
              <a:blip r:embed="rId9">
                <a:alphaModFix amt="44000"/>
              </a:blip>
              <a:stretch>
                <a:fillRect/>
              </a:stretch>
            </p:blipFill>
            <p:spPr>
              <a:xfrm>
                <a:off x="5026463" y="1189039"/>
                <a:ext cx="686914" cy="577799"/>
              </a:xfrm>
              <a:prstGeom prst="rect">
                <a:avLst/>
              </a:prstGeom>
              <a:noFill/>
              <a:ln>
                <a:noFill/>
              </a:ln>
            </p:spPr>
          </p:pic>
          <p:sp>
            <p:nvSpPr>
              <p:cNvPr id="2168" name="Google Shape;2168;p38"/>
              <p:cNvSpPr txBox="1"/>
              <p:nvPr/>
            </p:nvSpPr>
            <p:spPr>
              <a:xfrm>
                <a:off x="4615133" y="1309341"/>
                <a:ext cx="15096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ExtraBold"/>
                    <a:ea typeface="Open Sans ExtraBold"/>
                    <a:cs typeface="Open Sans ExtraBold"/>
                    <a:sym typeface="Open Sans ExtraBold"/>
                  </a:rPr>
                  <a:t>Paper</a:t>
                </a:r>
                <a:endParaRPr>
                  <a:solidFill>
                    <a:schemeClr val="dk2"/>
                  </a:solidFill>
                  <a:latin typeface="Open Sans ExtraBold"/>
                  <a:ea typeface="Open Sans ExtraBold"/>
                  <a:cs typeface="Open Sans ExtraBold"/>
                  <a:sym typeface="Open Sans ExtraBold"/>
                </a:endParaRPr>
              </a:p>
            </p:txBody>
          </p:sp>
        </p:grpSp>
        <p:pic>
          <p:nvPicPr>
            <p:cNvPr id="2169" name="Google Shape;2169;p38"/>
            <p:cNvPicPr preferRelativeResize="0"/>
            <p:nvPr/>
          </p:nvPicPr>
          <p:blipFill>
            <a:blip r:embed="rId10">
              <a:alphaModFix/>
            </a:blip>
            <a:stretch>
              <a:fillRect/>
            </a:stretch>
          </p:blipFill>
          <p:spPr>
            <a:xfrm>
              <a:off x="5720246" y="1569675"/>
              <a:ext cx="3214657" cy="13627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39"/>
          <p:cNvSpPr txBox="1"/>
          <p:nvPr>
            <p:ph type="title"/>
          </p:nvPr>
        </p:nvSpPr>
        <p:spPr>
          <a:xfrm>
            <a:off x="0" y="2572416"/>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Outliers</a:t>
            </a:r>
            <a:r>
              <a:rPr lang="en" sz="1700"/>
              <a:t> detection</a:t>
            </a:r>
            <a:endParaRPr sz="1700"/>
          </a:p>
        </p:txBody>
      </p:sp>
      <p:sp>
        <p:nvSpPr>
          <p:cNvPr id="2175" name="Google Shape;2175;p39"/>
          <p:cNvSpPr txBox="1"/>
          <p:nvPr>
            <p:ph idx="2" type="title"/>
          </p:nvPr>
        </p:nvSpPr>
        <p:spPr>
          <a:xfrm>
            <a:off x="2342950" y="2572416"/>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Normalization</a:t>
            </a:r>
            <a:endParaRPr/>
          </a:p>
        </p:txBody>
      </p:sp>
      <p:sp>
        <p:nvSpPr>
          <p:cNvPr id="2176" name="Google Shape;2176;p39"/>
          <p:cNvSpPr txBox="1"/>
          <p:nvPr>
            <p:ph idx="4" type="title"/>
          </p:nvPr>
        </p:nvSpPr>
        <p:spPr>
          <a:xfrm>
            <a:off x="4685713" y="2572409"/>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Augmentation</a:t>
            </a:r>
            <a:endParaRPr/>
          </a:p>
        </p:txBody>
      </p:sp>
      <p:pic>
        <p:nvPicPr>
          <p:cNvPr id="2177" name="Google Shape;2177;p39"/>
          <p:cNvPicPr preferRelativeResize="0"/>
          <p:nvPr/>
        </p:nvPicPr>
        <p:blipFill>
          <a:blip r:embed="rId3">
            <a:alphaModFix amt="47000"/>
          </a:blip>
          <a:stretch>
            <a:fillRect/>
          </a:stretch>
        </p:blipFill>
        <p:spPr>
          <a:xfrm>
            <a:off x="483100" y="1382772"/>
            <a:ext cx="1370198" cy="1131135"/>
          </a:xfrm>
          <a:prstGeom prst="rect">
            <a:avLst/>
          </a:prstGeom>
          <a:noFill/>
          <a:ln>
            <a:noFill/>
          </a:ln>
        </p:spPr>
      </p:pic>
      <p:pic>
        <p:nvPicPr>
          <p:cNvPr id="2178" name="Google Shape;2178;p39"/>
          <p:cNvPicPr preferRelativeResize="0"/>
          <p:nvPr/>
        </p:nvPicPr>
        <p:blipFill>
          <a:blip r:embed="rId3">
            <a:alphaModFix amt="47000"/>
          </a:blip>
          <a:stretch>
            <a:fillRect/>
          </a:stretch>
        </p:blipFill>
        <p:spPr>
          <a:xfrm>
            <a:off x="2826050" y="1382772"/>
            <a:ext cx="1370198" cy="1131135"/>
          </a:xfrm>
          <a:prstGeom prst="rect">
            <a:avLst/>
          </a:prstGeom>
          <a:noFill/>
          <a:ln>
            <a:noFill/>
          </a:ln>
        </p:spPr>
      </p:pic>
      <p:pic>
        <p:nvPicPr>
          <p:cNvPr id="2179" name="Google Shape;2179;p39"/>
          <p:cNvPicPr preferRelativeResize="0"/>
          <p:nvPr/>
        </p:nvPicPr>
        <p:blipFill>
          <a:blip r:embed="rId3">
            <a:alphaModFix amt="47000"/>
          </a:blip>
          <a:stretch>
            <a:fillRect/>
          </a:stretch>
        </p:blipFill>
        <p:spPr>
          <a:xfrm>
            <a:off x="5168989" y="1382772"/>
            <a:ext cx="1370198" cy="1131135"/>
          </a:xfrm>
          <a:prstGeom prst="rect">
            <a:avLst/>
          </a:prstGeom>
          <a:noFill/>
          <a:ln>
            <a:noFill/>
          </a:ln>
        </p:spPr>
      </p:pic>
      <p:grpSp>
        <p:nvGrpSpPr>
          <p:cNvPr id="2180" name="Google Shape;2180;p39"/>
          <p:cNvGrpSpPr/>
          <p:nvPr/>
        </p:nvGrpSpPr>
        <p:grpSpPr>
          <a:xfrm>
            <a:off x="854049" y="1580122"/>
            <a:ext cx="481342" cy="656568"/>
            <a:chOff x="2573298" y="1369091"/>
            <a:chExt cx="578745" cy="789429"/>
          </a:xfrm>
        </p:grpSpPr>
        <p:sp>
          <p:nvSpPr>
            <p:cNvPr id="2181" name="Google Shape;2181;p39"/>
            <p:cNvSpPr/>
            <p:nvPr/>
          </p:nvSpPr>
          <p:spPr>
            <a:xfrm>
              <a:off x="2573298" y="1369091"/>
              <a:ext cx="563837" cy="179725"/>
            </a:xfrm>
            <a:custGeom>
              <a:rect b="b" l="l" r="r" t="t"/>
              <a:pathLst>
                <a:path extrusionOk="0" h="3906" w="12254">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9"/>
            <p:cNvSpPr/>
            <p:nvPr/>
          </p:nvSpPr>
          <p:spPr>
            <a:xfrm>
              <a:off x="2573574" y="1979348"/>
              <a:ext cx="578469" cy="179173"/>
            </a:xfrm>
            <a:custGeom>
              <a:rect b="b" l="l" r="r" t="t"/>
              <a:pathLst>
                <a:path extrusionOk="0" h="3894" w="12572">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9"/>
            <p:cNvSpPr/>
            <p:nvPr/>
          </p:nvSpPr>
          <p:spPr>
            <a:xfrm>
              <a:off x="2640718" y="1548826"/>
              <a:ext cx="457150" cy="429958"/>
            </a:xfrm>
            <a:custGeom>
              <a:rect b="b" l="l" r="r" t="t"/>
              <a:pathLst>
                <a:path extrusionOk="0" h="10515" w="1118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39"/>
          <p:cNvGrpSpPr/>
          <p:nvPr/>
        </p:nvGrpSpPr>
        <p:grpSpPr>
          <a:xfrm>
            <a:off x="3218263" y="1622122"/>
            <a:ext cx="458485" cy="572571"/>
            <a:chOff x="1197275" y="2026750"/>
            <a:chExt cx="343075" cy="428475"/>
          </a:xfrm>
        </p:grpSpPr>
        <p:sp>
          <p:nvSpPr>
            <p:cNvPr id="2185" name="Google Shape;2185;p39"/>
            <p:cNvSpPr/>
            <p:nvPr/>
          </p:nvSpPr>
          <p:spPr>
            <a:xfrm>
              <a:off x="1197275" y="2026750"/>
              <a:ext cx="343075" cy="428475"/>
            </a:xfrm>
            <a:custGeom>
              <a:rect b="b" l="l" r="r" t="t"/>
              <a:pathLst>
                <a:path extrusionOk="0" h="17139" w="13723">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9"/>
            <p:cNvSpPr/>
            <p:nvPr/>
          </p:nvSpPr>
          <p:spPr>
            <a:xfrm>
              <a:off x="1319550" y="2128625"/>
              <a:ext cx="100050" cy="99250"/>
            </a:xfrm>
            <a:custGeom>
              <a:rect b="b" l="l" r="r" t="t"/>
              <a:pathLst>
                <a:path extrusionOk="0" h="3970" w="4002">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39"/>
          <p:cNvGrpSpPr/>
          <p:nvPr/>
        </p:nvGrpSpPr>
        <p:grpSpPr>
          <a:xfrm>
            <a:off x="5671405" y="1639025"/>
            <a:ext cx="365368" cy="538762"/>
            <a:chOff x="3510200" y="2026000"/>
            <a:chExt cx="291525" cy="429875"/>
          </a:xfrm>
        </p:grpSpPr>
        <p:sp>
          <p:nvSpPr>
            <p:cNvPr id="2188" name="Google Shape;2188;p39"/>
            <p:cNvSpPr/>
            <p:nvPr/>
          </p:nvSpPr>
          <p:spPr>
            <a:xfrm>
              <a:off x="3560700" y="2380250"/>
              <a:ext cx="24000" cy="75625"/>
            </a:xfrm>
            <a:custGeom>
              <a:rect b="b" l="l" r="r" t="t"/>
              <a:pathLst>
                <a:path extrusionOk="0" h="3025" w="96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9"/>
            <p:cNvSpPr/>
            <p:nvPr/>
          </p:nvSpPr>
          <p:spPr>
            <a:xfrm>
              <a:off x="3727600" y="2380050"/>
              <a:ext cx="22600" cy="75250"/>
            </a:xfrm>
            <a:custGeom>
              <a:rect b="b" l="l" r="r" t="t"/>
              <a:pathLst>
                <a:path extrusionOk="0" h="3010" w="904">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0" name="Google Shape;2190;p39"/>
            <p:cNvGrpSpPr/>
            <p:nvPr/>
          </p:nvGrpSpPr>
          <p:grpSpPr>
            <a:xfrm>
              <a:off x="3510200" y="2026000"/>
              <a:ext cx="291525" cy="429875"/>
              <a:chOff x="3510200" y="2026000"/>
              <a:chExt cx="291525" cy="429875"/>
            </a:xfrm>
          </p:grpSpPr>
          <p:sp>
            <p:nvSpPr>
              <p:cNvPr id="2191" name="Google Shape;2191;p39"/>
              <p:cNvSpPr/>
              <p:nvPr/>
            </p:nvSpPr>
            <p:spPr>
              <a:xfrm>
                <a:off x="3510200" y="2026000"/>
                <a:ext cx="291525" cy="429875"/>
              </a:xfrm>
              <a:custGeom>
                <a:rect b="b" l="l" r="r" t="t"/>
                <a:pathLst>
                  <a:path extrusionOk="0" h="17195" w="11661">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9"/>
              <p:cNvSpPr/>
              <p:nvPr/>
            </p:nvSpPr>
            <p:spPr>
              <a:xfrm>
                <a:off x="3665725" y="2409900"/>
                <a:ext cx="15650" cy="45325"/>
              </a:xfrm>
              <a:custGeom>
                <a:rect b="b" l="l" r="r" t="t"/>
                <a:pathLst>
                  <a:path extrusionOk="0" h="1813" w="626">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9"/>
              <p:cNvSpPr/>
              <p:nvPr/>
            </p:nvSpPr>
            <p:spPr>
              <a:xfrm>
                <a:off x="3622450" y="2225825"/>
                <a:ext cx="64225" cy="25525"/>
              </a:xfrm>
              <a:custGeom>
                <a:rect b="b" l="l" r="r" t="t"/>
                <a:pathLst>
                  <a:path extrusionOk="0" h="1021" w="2569">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9"/>
              <p:cNvSpPr/>
              <p:nvPr/>
            </p:nvSpPr>
            <p:spPr>
              <a:xfrm>
                <a:off x="3609125" y="2165750"/>
                <a:ext cx="12450" cy="25975"/>
              </a:xfrm>
              <a:custGeom>
                <a:rect b="b" l="l" r="r" t="t"/>
                <a:pathLst>
                  <a:path extrusionOk="0" h="1039" w="498">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39"/>
            <p:cNvSpPr/>
            <p:nvPr/>
          </p:nvSpPr>
          <p:spPr>
            <a:xfrm>
              <a:off x="3688875" y="2165175"/>
              <a:ext cx="13175" cy="26350"/>
            </a:xfrm>
            <a:custGeom>
              <a:rect b="b" l="l" r="r" t="t"/>
              <a:pathLst>
                <a:path extrusionOk="0" h="1054" w="527">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39"/>
          <p:cNvSpPr txBox="1"/>
          <p:nvPr>
            <p:ph idx="4" type="title"/>
          </p:nvPr>
        </p:nvSpPr>
        <p:spPr>
          <a:xfrm>
            <a:off x="7125075" y="2572421"/>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MFCCs</a:t>
            </a:r>
            <a:endParaRPr/>
          </a:p>
        </p:txBody>
      </p:sp>
      <p:pic>
        <p:nvPicPr>
          <p:cNvPr id="2197" name="Google Shape;2197;p39"/>
          <p:cNvPicPr preferRelativeResize="0"/>
          <p:nvPr/>
        </p:nvPicPr>
        <p:blipFill>
          <a:blip r:embed="rId3">
            <a:alphaModFix amt="47000"/>
          </a:blip>
          <a:stretch>
            <a:fillRect/>
          </a:stretch>
        </p:blipFill>
        <p:spPr>
          <a:xfrm>
            <a:off x="7608352" y="1382784"/>
            <a:ext cx="1370198" cy="1131135"/>
          </a:xfrm>
          <a:prstGeom prst="rect">
            <a:avLst/>
          </a:prstGeom>
          <a:noFill/>
          <a:ln>
            <a:noFill/>
          </a:ln>
        </p:spPr>
      </p:pic>
      <p:grpSp>
        <p:nvGrpSpPr>
          <p:cNvPr id="2198" name="Google Shape;2198;p39"/>
          <p:cNvGrpSpPr/>
          <p:nvPr/>
        </p:nvGrpSpPr>
        <p:grpSpPr>
          <a:xfrm>
            <a:off x="7925373" y="1622104"/>
            <a:ext cx="609082" cy="572588"/>
            <a:chOff x="849741" y="1959307"/>
            <a:chExt cx="399398" cy="375443"/>
          </a:xfrm>
        </p:grpSpPr>
        <p:sp>
          <p:nvSpPr>
            <p:cNvPr id="2199" name="Google Shape;2199;p39"/>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sp>
          <p:nvSpPr>
            <p:cNvPr id="2200" name="Google Shape;2200;p39"/>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40"/>
          <p:cNvSpPr txBox="1"/>
          <p:nvPr>
            <p:ph type="ctrTitle"/>
          </p:nvPr>
        </p:nvSpPr>
        <p:spPr>
          <a:xfrm>
            <a:off x="1337653" y="559575"/>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Outliers detection</a:t>
            </a:r>
            <a:endParaRPr/>
          </a:p>
        </p:txBody>
      </p:sp>
      <p:pic>
        <p:nvPicPr>
          <p:cNvPr id="2206" name="Google Shape;2206;p40"/>
          <p:cNvPicPr preferRelativeResize="0"/>
          <p:nvPr/>
        </p:nvPicPr>
        <p:blipFill>
          <a:blip r:embed="rId3">
            <a:alphaModFix amt="52000"/>
          </a:blip>
          <a:stretch>
            <a:fillRect/>
          </a:stretch>
        </p:blipFill>
        <p:spPr>
          <a:xfrm flipH="1" rot="-1128981">
            <a:off x="967784" y="1950092"/>
            <a:ext cx="913015" cy="468432"/>
          </a:xfrm>
          <a:prstGeom prst="rect">
            <a:avLst/>
          </a:prstGeom>
          <a:noFill/>
          <a:ln>
            <a:noFill/>
          </a:ln>
        </p:spPr>
      </p:pic>
      <p:pic>
        <p:nvPicPr>
          <p:cNvPr id="2207" name="Google Shape;2207;p40"/>
          <p:cNvPicPr preferRelativeResize="0"/>
          <p:nvPr/>
        </p:nvPicPr>
        <p:blipFill rotWithShape="1">
          <a:blip r:embed="rId4">
            <a:alphaModFix amt="80000"/>
          </a:blip>
          <a:srcRect b="0" l="0" r="39773" t="0"/>
          <a:stretch/>
        </p:blipFill>
        <p:spPr>
          <a:xfrm flipH="1">
            <a:off x="3767913" y="2810381"/>
            <a:ext cx="512707" cy="395032"/>
          </a:xfrm>
          <a:prstGeom prst="rect">
            <a:avLst/>
          </a:prstGeom>
          <a:noFill/>
          <a:ln>
            <a:noFill/>
          </a:ln>
        </p:spPr>
      </p:pic>
      <p:pic>
        <p:nvPicPr>
          <p:cNvPr id="2208" name="Google Shape;2208;p40"/>
          <p:cNvPicPr preferRelativeResize="0"/>
          <p:nvPr/>
        </p:nvPicPr>
        <p:blipFill rotWithShape="1">
          <a:blip r:embed="rId5">
            <a:alphaModFix amt="77000"/>
          </a:blip>
          <a:srcRect b="0" l="0" r="40691" t="0"/>
          <a:stretch/>
        </p:blipFill>
        <p:spPr>
          <a:xfrm flipH="1">
            <a:off x="3767903" y="1586459"/>
            <a:ext cx="512717" cy="401186"/>
          </a:xfrm>
          <a:prstGeom prst="rect">
            <a:avLst/>
          </a:prstGeom>
          <a:noFill/>
          <a:ln>
            <a:noFill/>
          </a:ln>
        </p:spPr>
      </p:pic>
      <p:sp>
        <p:nvSpPr>
          <p:cNvPr id="2209" name="Google Shape;2209;p40"/>
          <p:cNvSpPr txBox="1"/>
          <p:nvPr>
            <p:ph idx="4294967295" type="title"/>
          </p:nvPr>
        </p:nvSpPr>
        <p:spPr>
          <a:xfrm>
            <a:off x="2611042" y="1328027"/>
            <a:ext cx="10152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SD &gt; 0</a:t>
            </a:r>
            <a:endParaRPr sz="1300"/>
          </a:p>
        </p:txBody>
      </p:sp>
      <p:sp>
        <p:nvSpPr>
          <p:cNvPr id="2210" name="Google Shape;2210;p40"/>
          <p:cNvSpPr txBox="1"/>
          <p:nvPr>
            <p:ph idx="4294967295" type="subTitle"/>
          </p:nvPr>
        </p:nvSpPr>
        <p:spPr>
          <a:xfrm>
            <a:off x="2611041" y="1651315"/>
            <a:ext cx="1358400" cy="83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Use 3 times standard deviation as threshold</a:t>
            </a:r>
            <a:endParaRPr sz="1000"/>
          </a:p>
        </p:txBody>
      </p:sp>
      <p:sp>
        <p:nvSpPr>
          <p:cNvPr id="2211" name="Google Shape;2211;p40"/>
          <p:cNvSpPr txBox="1"/>
          <p:nvPr>
            <p:ph idx="4294967295" type="title"/>
          </p:nvPr>
        </p:nvSpPr>
        <p:spPr>
          <a:xfrm>
            <a:off x="2611043" y="2876601"/>
            <a:ext cx="13584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SD = 0</a:t>
            </a:r>
            <a:endParaRPr sz="1300"/>
          </a:p>
        </p:txBody>
      </p:sp>
      <p:sp>
        <p:nvSpPr>
          <p:cNvPr id="2212" name="Google Shape;2212;p40"/>
          <p:cNvSpPr txBox="1"/>
          <p:nvPr>
            <p:ph idx="4294967295" type="subTitle"/>
          </p:nvPr>
        </p:nvSpPr>
        <p:spPr>
          <a:xfrm>
            <a:off x="2611043" y="3199302"/>
            <a:ext cx="1358400" cy="52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Use box plot method</a:t>
            </a:r>
            <a:endParaRPr sz="1000"/>
          </a:p>
        </p:txBody>
      </p:sp>
      <p:sp>
        <p:nvSpPr>
          <p:cNvPr id="2213" name="Google Shape;2213;p40"/>
          <p:cNvSpPr txBox="1"/>
          <p:nvPr>
            <p:ph idx="4294967295" type="title"/>
          </p:nvPr>
        </p:nvSpPr>
        <p:spPr>
          <a:xfrm>
            <a:off x="1093675" y="1968498"/>
            <a:ext cx="13584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Goals</a:t>
            </a:r>
            <a:endParaRPr sz="1300"/>
          </a:p>
        </p:txBody>
      </p:sp>
      <p:sp>
        <p:nvSpPr>
          <p:cNvPr id="2214" name="Google Shape;2214;p40"/>
          <p:cNvSpPr txBox="1"/>
          <p:nvPr>
            <p:ph idx="4294967295" type="subTitle"/>
          </p:nvPr>
        </p:nvSpPr>
        <p:spPr>
          <a:xfrm>
            <a:off x="899500" y="2363530"/>
            <a:ext cx="1429800" cy="3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t>SD</a:t>
            </a:r>
            <a:r>
              <a:rPr lang="en" sz="1100"/>
              <a:t>(</a:t>
            </a:r>
            <a:r>
              <a:rPr lang="en" sz="1100"/>
              <a:t>Standard Deviation)</a:t>
            </a:r>
            <a:endParaRPr sz="1100"/>
          </a:p>
        </p:txBody>
      </p:sp>
      <p:sp>
        <p:nvSpPr>
          <p:cNvPr id="2215" name="Google Shape;2215;p40"/>
          <p:cNvSpPr/>
          <p:nvPr/>
        </p:nvSpPr>
        <p:spPr>
          <a:xfrm>
            <a:off x="2222122" y="1539242"/>
            <a:ext cx="308895" cy="1555455"/>
          </a:xfrm>
          <a:custGeom>
            <a:rect b="b" l="l" r="r" t="t"/>
            <a:pathLst>
              <a:path extrusionOk="0" h="61995" w="23711">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cap="flat" cmpd="sng" w="28575">
            <a:solidFill>
              <a:schemeClr val="dk2"/>
            </a:solidFill>
            <a:prstDash val="solid"/>
            <a:round/>
            <a:headEnd len="med" w="med" type="none"/>
            <a:tailEnd len="med" w="med" type="none"/>
          </a:ln>
        </p:spPr>
      </p:sp>
      <p:pic>
        <p:nvPicPr>
          <p:cNvPr id="2216" name="Google Shape;2216;p40"/>
          <p:cNvPicPr preferRelativeResize="0"/>
          <p:nvPr/>
        </p:nvPicPr>
        <p:blipFill>
          <a:blip r:embed="rId6">
            <a:alphaModFix/>
          </a:blip>
          <a:stretch>
            <a:fillRect/>
          </a:stretch>
        </p:blipFill>
        <p:spPr>
          <a:xfrm>
            <a:off x="4422273" y="1581224"/>
            <a:ext cx="3925704" cy="329100"/>
          </a:xfrm>
          <a:prstGeom prst="rect">
            <a:avLst/>
          </a:prstGeom>
          <a:noFill/>
          <a:ln>
            <a:noFill/>
          </a:ln>
        </p:spPr>
      </p:pic>
      <p:pic>
        <p:nvPicPr>
          <p:cNvPr id="2217" name="Google Shape;2217;p40"/>
          <p:cNvPicPr preferRelativeResize="0"/>
          <p:nvPr/>
        </p:nvPicPr>
        <p:blipFill>
          <a:blip r:embed="rId7">
            <a:alphaModFix/>
          </a:blip>
          <a:stretch>
            <a:fillRect/>
          </a:stretch>
        </p:blipFill>
        <p:spPr>
          <a:xfrm>
            <a:off x="4422277" y="2705203"/>
            <a:ext cx="2682837" cy="737874"/>
          </a:xfrm>
          <a:prstGeom prst="rect">
            <a:avLst/>
          </a:prstGeom>
          <a:noFill/>
          <a:ln>
            <a:noFill/>
          </a:ln>
        </p:spPr>
      </p:pic>
      <p:pic>
        <p:nvPicPr>
          <p:cNvPr id="2218" name="Google Shape;2218;p40"/>
          <p:cNvPicPr preferRelativeResize="0"/>
          <p:nvPr/>
        </p:nvPicPr>
        <p:blipFill>
          <a:blip r:embed="rId8">
            <a:alphaModFix/>
          </a:blip>
          <a:stretch>
            <a:fillRect/>
          </a:stretch>
        </p:blipFill>
        <p:spPr>
          <a:xfrm>
            <a:off x="2531015" y="3867198"/>
            <a:ext cx="4326374" cy="8357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gtEl>
                                        <p:attrNameLst>
                                          <p:attrName>style.visibility</p:attrName>
                                        </p:attrNameLst>
                                      </p:cBhvr>
                                      <p:to>
                                        <p:strVal val="visible"/>
                                      </p:to>
                                    </p:set>
                                    <p:animEffect filter="fade" transition="in">
                                      <p:cBhvr>
                                        <p:cTn dur="1000"/>
                                        <p:tgtEl>
                                          <p:spTgt spid="2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41"/>
          <p:cNvSpPr txBox="1"/>
          <p:nvPr>
            <p:ph type="ctrTitle"/>
          </p:nvPr>
        </p:nvSpPr>
        <p:spPr>
          <a:xfrm>
            <a:off x="1357503" y="400800"/>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Normalization </a:t>
            </a:r>
            <a:endParaRPr/>
          </a:p>
        </p:txBody>
      </p:sp>
      <p:sp>
        <p:nvSpPr>
          <p:cNvPr id="2224" name="Google Shape;2224;p41"/>
          <p:cNvSpPr txBox="1"/>
          <p:nvPr/>
        </p:nvSpPr>
        <p:spPr>
          <a:xfrm>
            <a:off x="3294075" y="8714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t>
            </a:r>
            <a:r>
              <a:rPr b="1" lang="en"/>
              <a:t>in-max normalization[1]</a:t>
            </a:r>
            <a:endParaRPr b="1"/>
          </a:p>
        </p:txBody>
      </p:sp>
      <p:pic>
        <p:nvPicPr>
          <p:cNvPr id="2225" name="Google Shape;2225;p41"/>
          <p:cNvPicPr preferRelativeResize="0"/>
          <p:nvPr/>
        </p:nvPicPr>
        <p:blipFill>
          <a:blip r:embed="rId3">
            <a:alphaModFix/>
          </a:blip>
          <a:stretch>
            <a:fillRect/>
          </a:stretch>
        </p:blipFill>
        <p:spPr>
          <a:xfrm>
            <a:off x="694551" y="1479750"/>
            <a:ext cx="3283473" cy="2357576"/>
          </a:xfrm>
          <a:prstGeom prst="rect">
            <a:avLst/>
          </a:prstGeom>
          <a:noFill/>
          <a:ln>
            <a:noFill/>
          </a:ln>
        </p:spPr>
      </p:pic>
      <p:pic>
        <p:nvPicPr>
          <p:cNvPr id="2226" name="Google Shape;2226;p41"/>
          <p:cNvPicPr preferRelativeResize="0"/>
          <p:nvPr/>
        </p:nvPicPr>
        <p:blipFill>
          <a:blip r:embed="rId4">
            <a:alphaModFix/>
          </a:blip>
          <a:stretch>
            <a:fillRect/>
          </a:stretch>
        </p:blipFill>
        <p:spPr>
          <a:xfrm>
            <a:off x="4778850" y="1436075"/>
            <a:ext cx="3461071" cy="2444925"/>
          </a:xfrm>
          <a:prstGeom prst="rect">
            <a:avLst/>
          </a:prstGeom>
          <a:noFill/>
          <a:ln>
            <a:noFill/>
          </a:ln>
        </p:spPr>
      </p:pic>
      <p:pic>
        <p:nvPicPr>
          <p:cNvPr id="2227" name="Google Shape;2227;p41"/>
          <p:cNvPicPr preferRelativeResize="0"/>
          <p:nvPr/>
        </p:nvPicPr>
        <p:blipFill>
          <a:blip r:embed="rId5">
            <a:alphaModFix/>
          </a:blip>
          <a:stretch>
            <a:fillRect/>
          </a:stretch>
        </p:blipFill>
        <p:spPr>
          <a:xfrm>
            <a:off x="2186900" y="3962551"/>
            <a:ext cx="4461750" cy="1072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42"/>
          <p:cNvSpPr txBox="1"/>
          <p:nvPr>
            <p:ph type="ctrTitle"/>
          </p:nvPr>
        </p:nvSpPr>
        <p:spPr>
          <a:xfrm>
            <a:off x="655926" y="400800"/>
            <a:ext cx="35997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ugmentation</a:t>
            </a:r>
            <a:endParaRPr/>
          </a:p>
        </p:txBody>
      </p:sp>
      <p:pic>
        <p:nvPicPr>
          <p:cNvPr id="2233" name="Google Shape;2233;p42"/>
          <p:cNvPicPr preferRelativeResize="0"/>
          <p:nvPr/>
        </p:nvPicPr>
        <p:blipFill>
          <a:blip r:embed="rId3">
            <a:alphaModFix/>
          </a:blip>
          <a:stretch>
            <a:fillRect/>
          </a:stretch>
        </p:blipFill>
        <p:spPr>
          <a:xfrm>
            <a:off x="654750" y="1735200"/>
            <a:ext cx="4060549" cy="2932000"/>
          </a:xfrm>
          <a:prstGeom prst="rect">
            <a:avLst/>
          </a:prstGeom>
          <a:noFill/>
          <a:ln>
            <a:noFill/>
          </a:ln>
        </p:spPr>
      </p:pic>
      <p:pic>
        <p:nvPicPr>
          <p:cNvPr id="2234" name="Google Shape;2234;p42"/>
          <p:cNvPicPr preferRelativeResize="0"/>
          <p:nvPr/>
        </p:nvPicPr>
        <p:blipFill>
          <a:blip r:embed="rId4">
            <a:alphaModFix/>
          </a:blip>
          <a:stretch>
            <a:fillRect/>
          </a:stretch>
        </p:blipFill>
        <p:spPr>
          <a:xfrm>
            <a:off x="1282497" y="1068002"/>
            <a:ext cx="2346560" cy="470700"/>
          </a:xfrm>
          <a:prstGeom prst="rect">
            <a:avLst/>
          </a:prstGeom>
          <a:noFill/>
          <a:ln>
            <a:noFill/>
          </a:ln>
        </p:spPr>
      </p:pic>
      <p:sp>
        <p:nvSpPr>
          <p:cNvPr id="2235" name="Google Shape;2235;p42"/>
          <p:cNvSpPr txBox="1"/>
          <p:nvPr>
            <p:ph type="ctrTitle"/>
          </p:nvPr>
        </p:nvSpPr>
        <p:spPr>
          <a:xfrm>
            <a:off x="6363877" y="400800"/>
            <a:ext cx="19341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MFCCs</a:t>
            </a:r>
            <a:endParaRPr/>
          </a:p>
        </p:txBody>
      </p:sp>
      <p:pic>
        <p:nvPicPr>
          <p:cNvPr id="2236" name="Google Shape;2236;p42"/>
          <p:cNvPicPr preferRelativeResize="0"/>
          <p:nvPr/>
        </p:nvPicPr>
        <p:blipFill>
          <a:blip r:embed="rId5">
            <a:alphaModFix/>
          </a:blip>
          <a:stretch>
            <a:fillRect/>
          </a:stretch>
        </p:blipFill>
        <p:spPr>
          <a:xfrm>
            <a:off x="5306600" y="1617875"/>
            <a:ext cx="4722875" cy="852150"/>
          </a:xfrm>
          <a:prstGeom prst="rect">
            <a:avLst/>
          </a:prstGeom>
          <a:noFill/>
          <a:ln>
            <a:noFill/>
          </a:ln>
        </p:spPr>
      </p:pic>
      <p:pic>
        <p:nvPicPr>
          <p:cNvPr id="2237" name="Google Shape;2237;p42"/>
          <p:cNvPicPr preferRelativeResize="0"/>
          <p:nvPr/>
        </p:nvPicPr>
        <p:blipFill>
          <a:blip r:embed="rId6">
            <a:alphaModFix/>
          </a:blip>
          <a:stretch>
            <a:fillRect/>
          </a:stretch>
        </p:blipFill>
        <p:spPr>
          <a:xfrm>
            <a:off x="5306600" y="2477450"/>
            <a:ext cx="1876138" cy="188576"/>
          </a:xfrm>
          <a:prstGeom prst="rect">
            <a:avLst/>
          </a:prstGeom>
          <a:noFill/>
          <a:ln>
            <a:noFill/>
          </a:ln>
        </p:spPr>
      </p:pic>
      <p:pic>
        <p:nvPicPr>
          <p:cNvPr id="2238" name="Google Shape;2238;p42"/>
          <p:cNvPicPr preferRelativeResize="0"/>
          <p:nvPr/>
        </p:nvPicPr>
        <p:blipFill>
          <a:blip r:embed="rId7">
            <a:alphaModFix/>
          </a:blip>
          <a:stretch>
            <a:fillRect/>
          </a:stretch>
        </p:blipFill>
        <p:spPr>
          <a:xfrm>
            <a:off x="5306610" y="2673448"/>
            <a:ext cx="753663" cy="248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43"/>
          <p:cNvSpPr txBox="1"/>
          <p:nvPr>
            <p:ph type="ctrTitle"/>
          </p:nvPr>
        </p:nvSpPr>
        <p:spPr>
          <a:xfrm>
            <a:off x="1357503" y="400800"/>
            <a:ext cx="6252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Labeling </a:t>
            </a:r>
            <a:endParaRPr/>
          </a:p>
        </p:txBody>
      </p:sp>
      <p:pic>
        <p:nvPicPr>
          <p:cNvPr id="2244" name="Google Shape;2244;p43"/>
          <p:cNvPicPr preferRelativeResize="0"/>
          <p:nvPr/>
        </p:nvPicPr>
        <p:blipFill>
          <a:blip r:embed="rId3">
            <a:alphaModFix/>
          </a:blip>
          <a:stretch>
            <a:fillRect/>
          </a:stretch>
        </p:blipFill>
        <p:spPr>
          <a:xfrm>
            <a:off x="565050" y="1082250"/>
            <a:ext cx="8013901" cy="2978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44"/>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50" name="Google Shape;2250;p44"/>
          <p:cNvSpPr txBox="1"/>
          <p:nvPr>
            <p:ph type="ctrTitle"/>
          </p:nvPr>
        </p:nvSpPr>
        <p:spPr>
          <a:xfrm>
            <a:off x="2113625" y="2629925"/>
            <a:ext cx="5229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odel choosing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